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69" r:id="rId2"/>
    <p:sldId id="257" r:id="rId3"/>
    <p:sldId id="260" r:id="rId4"/>
    <p:sldId id="261" r:id="rId5"/>
    <p:sldId id="262" r:id="rId6"/>
    <p:sldId id="263" r:id="rId7"/>
    <p:sldId id="264" r:id="rId8"/>
    <p:sldId id="265" r:id="rId9"/>
    <p:sldId id="266" r:id="rId10"/>
    <p:sldId id="267" r:id="rId11"/>
    <p:sldId id="268" r:id="rId12"/>
    <p:sldId id="270" r:id="rId1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6886606-67A8-BCA3-710B-A01E3D663D1B}" name="ゲスト ユーザー" initials="ゲユ" userId="S::urn:spo:tenantanon#c8622bf8-03f2-4890-af5c-6797c5a82000::" providerId="AD"/>
  <p188:author id="{DBBE1E36-C93A-F9C1-748E-62E13BD7E502}" name="田中 竜葵" initials="竜田" userId="S::ryuki.tanaka@eggforward.co.jp::8375dcd8-3f59-4e43-ab0b-1fbfe36c5e41"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572EF9-A566-1AFB-4E2D-2E60BB009E77}" v="5" dt="2025-08-25T06:29:05.886"/>
    <p1510:client id="{9BFEEF99-9540-425C-BC5A-9086C064860F}" v="145" dt="2025-08-25T08:12:18.8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879" autoAdjust="0"/>
    <p:restoredTop sz="94660"/>
  </p:normalViewPr>
  <p:slideViewPr>
    <p:cSldViewPr snapToGrid="0">
      <p:cViewPr varScale="1">
        <p:scale>
          <a:sx n="104" d="100"/>
          <a:sy n="104" d="100"/>
        </p:scale>
        <p:origin x="1110"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Meiryo UI" panose="020B0604030504040204" pitchFamily="50" charset="-128"/>
                <a:ea typeface="Meiryo UI" panose="020B0604030504040204" pitchFamily="50" charset="-128"/>
              </a:defRPr>
            </a:lvl1pPr>
          </a:lstStyle>
          <a:p>
            <a:endParaRPr lang="ja-JP" altLang="en-US" dirty="0"/>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Meiryo UI" panose="020B0604030504040204" pitchFamily="50" charset="-128"/>
                <a:ea typeface="Meiryo UI" panose="020B0604030504040204" pitchFamily="50" charset="-128"/>
              </a:defRPr>
            </a:lvl1pPr>
          </a:lstStyle>
          <a:p>
            <a:fld id="{A6EC91AC-BDB4-40C8-ADA7-6200E1058219}" type="datetimeFigureOut">
              <a:rPr lang="ja-JP" altLang="en-US" smtClean="0"/>
              <a:pPr/>
              <a:t>2025/8/26</a:t>
            </a:fld>
            <a:endParaRPr lang="ja-JP" altLang="en-US" dirty="0"/>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Meiryo UI" panose="020B0604030504040204" pitchFamily="50" charset="-128"/>
                <a:ea typeface="Meiryo UI" panose="020B0604030504040204" pitchFamily="50" charset="-128"/>
              </a:defRPr>
            </a:lvl1pPr>
          </a:lstStyle>
          <a:p>
            <a:endParaRPr lang="ja-JP" altLang="en-US" dirty="0"/>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Meiryo UI" panose="020B0604030504040204" pitchFamily="50" charset="-128"/>
                <a:ea typeface="Meiryo UI" panose="020B0604030504040204" pitchFamily="50" charset="-128"/>
              </a:defRPr>
            </a:lvl1pPr>
          </a:lstStyle>
          <a:p>
            <a:fld id="{AA588C87-3D8E-4C28-B6F3-95023480CE97}" type="slidenum">
              <a:rPr lang="ja-JP" altLang="en-US" smtClean="0"/>
              <a:pPr/>
              <a:t>‹#›</a:t>
            </a:fld>
            <a:endParaRPr lang="ja-JP" altLang="en-US" dirty="0"/>
          </a:p>
        </p:txBody>
      </p:sp>
    </p:spTree>
    <p:extLst>
      <p:ext uri="{BB962C8B-B14F-4D97-AF65-F5344CB8AC3E}">
        <p14:creationId xmlns:p14="http://schemas.microsoft.com/office/powerpoint/2010/main" val="299376205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eiryo UI" panose="020B0604030504040204" pitchFamily="50" charset="-128"/>
        <a:ea typeface="Meiryo UI" panose="020B0604030504040204" pitchFamily="50" charset="-128"/>
        <a:cs typeface="+mn-cs"/>
      </a:defRPr>
    </a:lvl1pPr>
    <a:lvl2pPr marL="457200" algn="l" defTabSz="914400" rtl="0" eaLnBrk="1" latinLnBrk="0" hangingPunct="1">
      <a:defRPr kumimoji="1" sz="1200" kern="1200">
        <a:solidFill>
          <a:schemeClr val="tx1"/>
        </a:solidFill>
        <a:latin typeface="Meiryo UI" panose="020B0604030504040204" pitchFamily="50" charset="-128"/>
        <a:ea typeface="Meiryo UI" panose="020B0604030504040204" pitchFamily="50" charset="-128"/>
        <a:cs typeface="+mn-cs"/>
      </a:defRPr>
    </a:lvl2pPr>
    <a:lvl3pPr marL="914400" algn="l" defTabSz="914400" rtl="0" eaLnBrk="1" latinLnBrk="0" hangingPunct="1">
      <a:defRPr kumimoji="1" sz="1200" kern="1200">
        <a:solidFill>
          <a:schemeClr val="tx1"/>
        </a:solidFill>
        <a:latin typeface="Meiryo UI" panose="020B0604030504040204" pitchFamily="50" charset="-128"/>
        <a:ea typeface="Meiryo UI" panose="020B0604030504040204" pitchFamily="50" charset="-128"/>
        <a:cs typeface="+mn-cs"/>
      </a:defRPr>
    </a:lvl3pPr>
    <a:lvl4pPr marL="1371600" algn="l" defTabSz="914400" rtl="0" eaLnBrk="1" latinLnBrk="0" hangingPunct="1">
      <a:defRPr kumimoji="1" sz="1200" kern="1200">
        <a:solidFill>
          <a:schemeClr val="tx1"/>
        </a:solidFill>
        <a:latin typeface="Meiryo UI" panose="020B0604030504040204" pitchFamily="50" charset="-128"/>
        <a:ea typeface="Meiryo UI" panose="020B0604030504040204" pitchFamily="50" charset="-128"/>
        <a:cs typeface="+mn-cs"/>
      </a:defRPr>
    </a:lvl4pPr>
    <a:lvl5pPr marL="1828800" algn="l" defTabSz="914400" rtl="0" eaLnBrk="1" latinLnBrk="0" hangingPunct="1">
      <a:defRPr kumimoji="1" sz="1200" kern="120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A13A9B-8DD7-24F8-4B90-2C68C2F02A5F}"/>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F3CEF9FC-E552-0B3F-5017-863395B3D9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41406C96-78F0-CC68-AFF6-818E61A2E5C0}"/>
              </a:ext>
            </a:extLst>
          </p:cNvPr>
          <p:cNvSpPr>
            <a:spLocks noGrp="1"/>
          </p:cNvSpPr>
          <p:nvPr>
            <p:ph type="dt" sz="half" idx="10"/>
          </p:nvPr>
        </p:nvSpPr>
        <p:spPr/>
        <p:txBody>
          <a:bodyPr/>
          <a:lstStyle/>
          <a:p>
            <a:fld id="{23554C54-6A9B-4759-BAA5-CC9BB1B0B04F}" type="datetime1">
              <a:rPr kumimoji="1" lang="ja-JP" altLang="en-US" smtClean="0"/>
              <a:t>2025/8/26</a:t>
            </a:fld>
            <a:endParaRPr kumimoji="1" lang="ja-JP" altLang="en-US"/>
          </a:p>
        </p:txBody>
      </p:sp>
      <p:sp>
        <p:nvSpPr>
          <p:cNvPr id="5" name="フッター プレースホルダー 4">
            <a:extLst>
              <a:ext uri="{FF2B5EF4-FFF2-40B4-BE49-F238E27FC236}">
                <a16:creationId xmlns:a16="http://schemas.microsoft.com/office/drawing/2014/main" id="{D9898A55-F4EE-A07D-1ED4-749539D17E4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9D75560-B350-3F2E-72B4-8764CE8EEABC}"/>
              </a:ext>
            </a:extLst>
          </p:cNvPr>
          <p:cNvSpPr>
            <a:spLocks noGrp="1"/>
          </p:cNvSpPr>
          <p:nvPr>
            <p:ph type="sldNum" sz="quarter" idx="12"/>
          </p:nvPr>
        </p:nvSpPr>
        <p:spPr/>
        <p:txBody>
          <a:bodyPr/>
          <a:lstStyle/>
          <a:p>
            <a:fld id="{CDBEE7AD-D8AC-4A66-9602-C83BAD8833B7}" type="slidenum">
              <a:rPr kumimoji="1" lang="ja-JP" altLang="en-US" smtClean="0"/>
              <a:t>‹#›</a:t>
            </a:fld>
            <a:endParaRPr kumimoji="1" lang="ja-JP" altLang="en-US"/>
          </a:p>
        </p:txBody>
      </p:sp>
    </p:spTree>
    <p:extLst>
      <p:ext uri="{BB962C8B-B14F-4D97-AF65-F5344CB8AC3E}">
        <p14:creationId xmlns:p14="http://schemas.microsoft.com/office/powerpoint/2010/main" val="1773958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EF89373-15A8-5AC0-1295-FB6E319C3ABD}"/>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3C93259-AEF5-B904-664D-7792AE4E2347}"/>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AFBD7D6-7887-986B-0E92-16A89D8B0EAE}"/>
              </a:ext>
            </a:extLst>
          </p:cNvPr>
          <p:cNvSpPr>
            <a:spLocks noGrp="1"/>
          </p:cNvSpPr>
          <p:nvPr>
            <p:ph type="dt" sz="half" idx="10"/>
          </p:nvPr>
        </p:nvSpPr>
        <p:spPr/>
        <p:txBody>
          <a:bodyPr/>
          <a:lstStyle/>
          <a:p>
            <a:fld id="{1BEBB826-43BE-49CB-83CC-0E424A579D3F}" type="datetime1">
              <a:rPr kumimoji="1" lang="ja-JP" altLang="en-US" smtClean="0"/>
              <a:t>2025/8/26</a:t>
            </a:fld>
            <a:endParaRPr kumimoji="1" lang="ja-JP" altLang="en-US"/>
          </a:p>
        </p:txBody>
      </p:sp>
      <p:sp>
        <p:nvSpPr>
          <p:cNvPr id="5" name="フッター プレースホルダー 4">
            <a:extLst>
              <a:ext uri="{FF2B5EF4-FFF2-40B4-BE49-F238E27FC236}">
                <a16:creationId xmlns:a16="http://schemas.microsoft.com/office/drawing/2014/main" id="{E3F6E317-4217-AAC6-FA1E-DAE93BB2356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422D7AF-8114-E969-73BB-4C040BCF1403}"/>
              </a:ext>
            </a:extLst>
          </p:cNvPr>
          <p:cNvSpPr>
            <a:spLocks noGrp="1"/>
          </p:cNvSpPr>
          <p:nvPr>
            <p:ph type="sldNum" sz="quarter" idx="12"/>
          </p:nvPr>
        </p:nvSpPr>
        <p:spPr/>
        <p:txBody>
          <a:bodyPr/>
          <a:lstStyle/>
          <a:p>
            <a:fld id="{CDBEE7AD-D8AC-4A66-9602-C83BAD8833B7}" type="slidenum">
              <a:rPr kumimoji="1" lang="ja-JP" altLang="en-US" smtClean="0"/>
              <a:t>‹#›</a:t>
            </a:fld>
            <a:endParaRPr kumimoji="1" lang="ja-JP" altLang="en-US"/>
          </a:p>
        </p:txBody>
      </p:sp>
    </p:spTree>
    <p:extLst>
      <p:ext uri="{BB962C8B-B14F-4D97-AF65-F5344CB8AC3E}">
        <p14:creationId xmlns:p14="http://schemas.microsoft.com/office/powerpoint/2010/main" val="17324604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9DFD6DD0-C908-01FC-819D-B3C2850AA748}"/>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3E28711-CD3F-7255-BB4C-7B3DCCC58BB3}"/>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F5649B9-0CFC-D995-5EE2-6486F9716633}"/>
              </a:ext>
            </a:extLst>
          </p:cNvPr>
          <p:cNvSpPr>
            <a:spLocks noGrp="1"/>
          </p:cNvSpPr>
          <p:nvPr>
            <p:ph type="dt" sz="half" idx="10"/>
          </p:nvPr>
        </p:nvSpPr>
        <p:spPr/>
        <p:txBody>
          <a:bodyPr/>
          <a:lstStyle/>
          <a:p>
            <a:fld id="{52F174FE-D33E-4C97-93E3-0F2B9EF55D50}" type="datetime1">
              <a:rPr kumimoji="1" lang="ja-JP" altLang="en-US" smtClean="0"/>
              <a:t>2025/8/26</a:t>
            </a:fld>
            <a:endParaRPr kumimoji="1" lang="ja-JP" altLang="en-US"/>
          </a:p>
        </p:txBody>
      </p:sp>
      <p:sp>
        <p:nvSpPr>
          <p:cNvPr id="5" name="フッター プレースホルダー 4">
            <a:extLst>
              <a:ext uri="{FF2B5EF4-FFF2-40B4-BE49-F238E27FC236}">
                <a16:creationId xmlns:a16="http://schemas.microsoft.com/office/drawing/2014/main" id="{F205E23C-3481-3E90-5C8A-28FAF888FE7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52B862A-9371-39DF-A1DC-94D1C8300696}"/>
              </a:ext>
            </a:extLst>
          </p:cNvPr>
          <p:cNvSpPr>
            <a:spLocks noGrp="1"/>
          </p:cNvSpPr>
          <p:nvPr>
            <p:ph type="sldNum" sz="quarter" idx="12"/>
          </p:nvPr>
        </p:nvSpPr>
        <p:spPr/>
        <p:txBody>
          <a:bodyPr/>
          <a:lstStyle/>
          <a:p>
            <a:fld id="{CDBEE7AD-D8AC-4A66-9602-C83BAD8833B7}" type="slidenum">
              <a:rPr kumimoji="1" lang="ja-JP" altLang="en-US" smtClean="0"/>
              <a:t>‹#›</a:t>
            </a:fld>
            <a:endParaRPr kumimoji="1" lang="ja-JP" altLang="en-US"/>
          </a:p>
        </p:txBody>
      </p:sp>
    </p:spTree>
    <p:extLst>
      <p:ext uri="{BB962C8B-B14F-4D97-AF65-F5344CB8AC3E}">
        <p14:creationId xmlns:p14="http://schemas.microsoft.com/office/powerpoint/2010/main" val="1169048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4DE53A2-21A0-FE58-8133-34C93CC39C1F}"/>
              </a:ext>
            </a:extLst>
          </p:cNvPr>
          <p:cNvSpPr>
            <a:spLocks noGrp="1"/>
          </p:cNvSpPr>
          <p:nvPr>
            <p:ph type="title"/>
          </p:nvPr>
        </p:nvSpPr>
        <p:spPr>
          <a:xfrm>
            <a:off x="0" y="1"/>
            <a:ext cx="10515600" cy="607421"/>
          </a:xfrm>
        </p:spPr>
        <p:txBody>
          <a:bodyPr>
            <a:normAutofit/>
          </a:bodyPr>
          <a:lstStyle>
            <a:lvl1pPr>
              <a:defRPr sz="3200"/>
            </a:lvl1pPr>
          </a:lstStyle>
          <a:p>
            <a:r>
              <a:rPr kumimoji="1" lang="ja-JP" altLang="en-US" dirty="0"/>
              <a:t>マスター タイトルの書式設定</a:t>
            </a:r>
          </a:p>
        </p:txBody>
      </p:sp>
      <p:sp>
        <p:nvSpPr>
          <p:cNvPr id="3" name="コンテンツ プレースホルダー 2">
            <a:extLst>
              <a:ext uri="{FF2B5EF4-FFF2-40B4-BE49-F238E27FC236}">
                <a16:creationId xmlns:a16="http://schemas.microsoft.com/office/drawing/2014/main" id="{611F4B38-DD37-A062-0025-E02C9B975307}"/>
              </a:ext>
            </a:extLst>
          </p:cNvPr>
          <p:cNvSpPr>
            <a:spLocks noGrp="1"/>
          </p:cNvSpPr>
          <p:nvPr>
            <p:ph idx="1"/>
          </p:nvPr>
        </p:nvSpPr>
        <p:spPr>
          <a:xfrm>
            <a:off x="0" y="625511"/>
            <a:ext cx="10515600" cy="3032085"/>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012175B-84F5-E308-D869-E47668779F82}"/>
              </a:ext>
            </a:extLst>
          </p:cNvPr>
          <p:cNvSpPr>
            <a:spLocks noGrp="1"/>
          </p:cNvSpPr>
          <p:nvPr>
            <p:ph type="dt" sz="half" idx="10"/>
          </p:nvPr>
        </p:nvSpPr>
        <p:spPr/>
        <p:txBody>
          <a:bodyPr/>
          <a:lstStyle/>
          <a:p>
            <a:fld id="{D8865FA9-2B19-447E-B4C9-DF7D6354B658}" type="datetime1">
              <a:rPr kumimoji="1" lang="ja-JP" altLang="en-US" smtClean="0"/>
              <a:t>2025/8/26</a:t>
            </a:fld>
            <a:endParaRPr kumimoji="1" lang="ja-JP" altLang="en-US"/>
          </a:p>
        </p:txBody>
      </p:sp>
      <p:sp>
        <p:nvSpPr>
          <p:cNvPr id="5" name="フッター プレースホルダー 4">
            <a:extLst>
              <a:ext uri="{FF2B5EF4-FFF2-40B4-BE49-F238E27FC236}">
                <a16:creationId xmlns:a16="http://schemas.microsoft.com/office/drawing/2014/main" id="{FF5C3C14-0C83-8C79-EAD6-4D819A7A67F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0C1AA43-4F78-CC1B-837C-BDB7E623F80F}"/>
              </a:ext>
            </a:extLst>
          </p:cNvPr>
          <p:cNvSpPr>
            <a:spLocks noGrp="1"/>
          </p:cNvSpPr>
          <p:nvPr>
            <p:ph type="sldNum" sz="quarter" idx="12"/>
          </p:nvPr>
        </p:nvSpPr>
        <p:spPr/>
        <p:txBody>
          <a:bodyPr/>
          <a:lstStyle/>
          <a:p>
            <a:fld id="{CDBEE7AD-D8AC-4A66-9602-C83BAD8833B7}" type="slidenum">
              <a:rPr kumimoji="1" lang="ja-JP" altLang="en-US" smtClean="0"/>
              <a:t>‹#›</a:t>
            </a:fld>
            <a:endParaRPr kumimoji="1" lang="ja-JP" altLang="en-US"/>
          </a:p>
        </p:txBody>
      </p:sp>
      <p:cxnSp>
        <p:nvCxnSpPr>
          <p:cNvPr id="8" name="直線コネクタ 7">
            <a:extLst>
              <a:ext uri="{FF2B5EF4-FFF2-40B4-BE49-F238E27FC236}">
                <a16:creationId xmlns:a16="http://schemas.microsoft.com/office/drawing/2014/main" id="{9D709A19-FB87-F825-969B-F3290B9BF01D}"/>
              </a:ext>
            </a:extLst>
          </p:cNvPr>
          <p:cNvCxnSpPr/>
          <p:nvPr userDrawn="1"/>
        </p:nvCxnSpPr>
        <p:spPr>
          <a:xfrm>
            <a:off x="0" y="607422"/>
            <a:ext cx="12192000" cy="0"/>
          </a:xfrm>
          <a:prstGeom prst="line">
            <a:avLst/>
          </a:prstGeom>
        </p:spPr>
        <p:style>
          <a:lnRef idx="2">
            <a:schemeClr val="accent1"/>
          </a:lnRef>
          <a:fillRef idx="0">
            <a:schemeClr val="accent1"/>
          </a:fillRef>
          <a:effectRef idx="1">
            <a:schemeClr val="accent1"/>
          </a:effectRef>
          <a:fontRef idx="minor">
            <a:schemeClr val="tx1"/>
          </a:fontRef>
        </p:style>
      </p:cxnSp>
      <p:pic>
        <p:nvPicPr>
          <p:cNvPr id="9" name="Google Shape;88;p1">
            <a:extLst>
              <a:ext uri="{FF2B5EF4-FFF2-40B4-BE49-F238E27FC236}">
                <a16:creationId xmlns:a16="http://schemas.microsoft.com/office/drawing/2014/main" id="{55BA5804-D878-21E8-0BC7-C173A5C25C6C}"/>
              </a:ext>
            </a:extLst>
          </p:cNvPr>
          <p:cNvPicPr preferRelativeResize="0"/>
          <p:nvPr userDrawn="1"/>
        </p:nvPicPr>
        <p:blipFill rotWithShape="1">
          <a:blip r:embed="rId2">
            <a:alphaModFix/>
          </a:blip>
          <a:srcRect/>
          <a:stretch/>
        </p:blipFill>
        <p:spPr>
          <a:xfrm>
            <a:off x="10984822" y="0"/>
            <a:ext cx="1207178" cy="589331"/>
          </a:xfrm>
          <a:prstGeom prst="rect">
            <a:avLst/>
          </a:prstGeom>
          <a:noFill/>
          <a:ln>
            <a:noFill/>
          </a:ln>
        </p:spPr>
      </p:pic>
    </p:spTree>
    <p:extLst>
      <p:ext uri="{BB962C8B-B14F-4D97-AF65-F5344CB8AC3E}">
        <p14:creationId xmlns:p14="http://schemas.microsoft.com/office/powerpoint/2010/main" val="512698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199A8F9-CB9E-E2A3-8422-F99948395B30}"/>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81D0D8B-AA12-1809-7C20-6F80A1E0F2C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C557E0B4-4E7F-EA12-62FF-76CEBC45CE7B}"/>
              </a:ext>
            </a:extLst>
          </p:cNvPr>
          <p:cNvSpPr>
            <a:spLocks noGrp="1"/>
          </p:cNvSpPr>
          <p:nvPr>
            <p:ph type="dt" sz="half" idx="10"/>
          </p:nvPr>
        </p:nvSpPr>
        <p:spPr/>
        <p:txBody>
          <a:bodyPr/>
          <a:lstStyle/>
          <a:p>
            <a:fld id="{264E359D-B036-4FC7-8A10-D865E57A8C98}" type="datetime1">
              <a:rPr kumimoji="1" lang="ja-JP" altLang="en-US" smtClean="0"/>
              <a:t>2025/8/26</a:t>
            </a:fld>
            <a:endParaRPr kumimoji="1" lang="ja-JP" altLang="en-US"/>
          </a:p>
        </p:txBody>
      </p:sp>
      <p:sp>
        <p:nvSpPr>
          <p:cNvPr id="5" name="フッター プレースホルダー 4">
            <a:extLst>
              <a:ext uri="{FF2B5EF4-FFF2-40B4-BE49-F238E27FC236}">
                <a16:creationId xmlns:a16="http://schemas.microsoft.com/office/drawing/2014/main" id="{7836DED0-6D8F-B618-7588-721B7434D1D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8899BC3-C398-061E-A153-8D1E6937414C}"/>
              </a:ext>
            </a:extLst>
          </p:cNvPr>
          <p:cNvSpPr>
            <a:spLocks noGrp="1"/>
          </p:cNvSpPr>
          <p:nvPr>
            <p:ph type="sldNum" sz="quarter" idx="12"/>
          </p:nvPr>
        </p:nvSpPr>
        <p:spPr/>
        <p:txBody>
          <a:bodyPr/>
          <a:lstStyle/>
          <a:p>
            <a:fld id="{CDBEE7AD-D8AC-4A66-9602-C83BAD8833B7}" type="slidenum">
              <a:rPr kumimoji="1" lang="ja-JP" altLang="en-US" smtClean="0"/>
              <a:t>‹#›</a:t>
            </a:fld>
            <a:endParaRPr kumimoji="1" lang="ja-JP" altLang="en-US"/>
          </a:p>
        </p:txBody>
      </p:sp>
    </p:spTree>
    <p:extLst>
      <p:ext uri="{BB962C8B-B14F-4D97-AF65-F5344CB8AC3E}">
        <p14:creationId xmlns:p14="http://schemas.microsoft.com/office/powerpoint/2010/main" val="3090149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52B0D4B-3F3D-37CD-4008-07877A86D41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FB02E57-806B-30A4-0877-560C9E65C806}"/>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D1BB2F46-8ED5-4445-8AE8-9B09C7014D48}"/>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A79A6B5-2B84-0C45-53E1-F400B6147CC4}"/>
              </a:ext>
            </a:extLst>
          </p:cNvPr>
          <p:cNvSpPr>
            <a:spLocks noGrp="1"/>
          </p:cNvSpPr>
          <p:nvPr>
            <p:ph type="dt" sz="half" idx="10"/>
          </p:nvPr>
        </p:nvSpPr>
        <p:spPr/>
        <p:txBody>
          <a:bodyPr/>
          <a:lstStyle/>
          <a:p>
            <a:fld id="{9C6ABE83-F7A2-4E23-83B5-0F056381D9C1}" type="datetime1">
              <a:rPr kumimoji="1" lang="ja-JP" altLang="en-US" smtClean="0"/>
              <a:t>2025/8/26</a:t>
            </a:fld>
            <a:endParaRPr kumimoji="1" lang="ja-JP" altLang="en-US"/>
          </a:p>
        </p:txBody>
      </p:sp>
      <p:sp>
        <p:nvSpPr>
          <p:cNvPr id="6" name="フッター プレースホルダー 5">
            <a:extLst>
              <a:ext uri="{FF2B5EF4-FFF2-40B4-BE49-F238E27FC236}">
                <a16:creationId xmlns:a16="http://schemas.microsoft.com/office/drawing/2014/main" id="{8BC0B911-A231-4803-10F2-38362D8735C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4166C79-3BF2-E300-13D1-2E4EDAD6B5DD}"/>
              </a:ext>
            </a:extLst>
          </p:cNvPr>
          <p:cNvSpPr>
            <a:spLocks noGrp="1"/>
          </p:cNvSpPr>
          <p:nvPr>
            <p:ph type="sldNum" sz="quarter" idx="12"/>
          </p:nvPr>
        </p:nvSpPr>
        <p:spPr/>
        <p:txBody>
          <a:bodyPr/>
          <a:lstStyle/>
          <a:p>
            <a:fld id="{CDBEE7AD-D8AC-4A66-9602-C83BAD8833B7}" type="slidenum">
              <a:rPr kumimoji="1" lang="ja-JP" altLang="en-US" smtClean="0"/>
              <a:t>‹#›</a:t>
            </a:fld>
            <a:endParaRPr kumimoji="1" lang="ja-JP" altLang="en-US"/>
          </a:p>
        </p:txBody>
      </p:sp>
    </p:spTree>
    <p:extLst>
      <p:ext uri="{BB962C8B-B14F-4D97-AF65-F5344CB8AC3E}">
        <p14:creationId xmlns:p14="http://schemas.microsoft.com/office/powerpoint/2010/main" val="2884889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6FA078C-C49D-E3B4-11D0-8F9B9107692A}"/>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9B551C9-B60C-D18F-8BB3-42DF91D6C8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3EA65B03-1C97-7A0D-01C8-780902D12A22}"/>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CFBDA8F2-4318-2A16-1A16-1049623D73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60A0F7B8-51FC-2551-40B7-F21F9D715FF9}"/>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75AC1D1F-49BC-5F0C-5001-3DAB44A613F6}"/>
              </a:ext>
            </a:extLst>
          </p:cNvPr>
          <p:cNvSpPr>
            <a:spLocks noGrp="1"/>
          </p:cNvSpPr>
          <p:nvPr>
            <p:ph type="dt" sz="half" idx="10"/>
          </p:nvPr>
        </p:nvSpPr>
        <p:spPr/>
        <p:txBody>
          <a:bodyPr/>
          <a:lstStyle/>
          <a:p>
            <a:fld id="{352069D8-F235-4BB9-83A7-188369FBCAE1}" type="datetime1">
              <a:rPr kumimoji="1" lang="ja-JP" altLang="en-US" smtClean="0"/>
              <a:t>2025/8/26</a:t>
            </a:fld>
            <a:endParaRPr kumimoji="1" lang="ja-JP" altLang="en-US"/>
          </a:p>
        </p:txBody>
      </p:sp>
      <p:sp>
        <p:nvSpPr>
          <p:cNvPr id="8" name="フッター プレースホルダー 7">
            <a:extLst>
              <a:ext uri="{FF2B5EF4-FFF2-40B4-BE49-F238E27FC236}">
                <a16:creationId xmlns:a16="http://schemas.microsoft.com/office/drawing/2014/main" id="{C4DB5624-29B3-BE83-2457-36900B9B004D}"/>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AAD9776D-FDBF-97B4-B639-7C09CB05F5F1}"/>
              </a:ext>
            </a:extLst>
          </p:cNvPr>
          <p:cNvSpPr>
            <a:spLocks noGrp="1"/>
          </p:cNvSpPr>
          <p:nvPr>
            <p:ph type="sldNum" sz="quarter" idx="12"/>
          </p:nvPr>
        </p:nvSpPr>
        <p:spPr/>
        <p:txBody>
          <a:bodyPr/>
          <a:lstStyle/>
          <a:p>
            <a:fld id="{CDBEE7AD-D8AC-4A66-9602-C83BAD8833B7}" type="slidenum">
              <a:rPr kumimoji="1" lang="ja-JP" altLang="en-US" smtClean="0"/>
              <a:t>‹#›</a:t>
            </a:fld>
            <a:endParaRPr kumimoji="1" lang="ja-JP" altLang="en-US"/>
          </a:p>
        </p:txBody>
      </p:sp>
    </p:spTree>
    <p:extLst>
      <p:ext uri="{BB962C8B-B14F-4D97-AF65-F5344CB8AC3E}">
        <p14:creationId xmlns:p14="http://schemas.microsoft.com/office/powerpoint/2010/main" val="1829539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A4FFA8-C1AE-6C91-272A-9F33294FF87F}"/>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B03C0988-752B-DC98-F47E-88F1EAD6DDD5}"/>
              </a:ext>
            </a:extLst>
          </p:cNvPr>
          <p:cNvSpPr>
            <a:spLocks noGrp="1"/>
          </p:cNvSpPr>
          <p:nvPr>
            <p:ph type="dt" sz="half" idx="10"/>
          </p:nvPr>
        </p:nvSpPr>
        <p:spPr/>
        <p:txBody>
          <a:bodyPr/>
          <a:lstStyle/>
          <a:p>
            <a:fld id="{A3984142-1CB0-42DB-AAE0-A70F03615B41}" type="datetime1">
              <a:rPr kumimoji="1" lang="ja-JP" altLang="en-US" smtClean="0"/>
              <a:t>2025/8/26</a:t>
            </a:fld>
            <a:endParaRPr kumimoji="1" lang="ja-JP" altLang="en-US"/>
          </a:p>
        </p:txBody>
      </p:sp>
      <p:sp>
        <p:nvSpPr>
          <p:cNvPr id="4" name="フッター プレースホルダー 3">
            <a:extLst>
              <a:ext uri="{FF2B5EF4-FFF2-40B4-BE49-F238E27FC236}">
                <a16:creationId xmlns:a16="http://schemas.microsoft.com/office/drawing/2014/main" id="{945D6D78-9313-0805-F10E-A9189224C94D}"/>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D89D1275-DADA-B1D5-6F42-C96F50918412}"/>
              </a:ext>
            </a:extLst>
          </p:cNvPr>
          <p:cNvSpPr>
            <a:spLocks noGrp="1"/>
          </p:cNvSpPr>
          <p:nvPr>
            <p:ph type="sldNum" sz="quarter" idx="12"/>
          </p:nvPr>
        </p:nvSpPr>
        <p:spPr/>
        <p:txBody>
          <a:bodyPr/>
          <a:lstStyle/>
          <a:p>
            <a:fld id="{CDBEE7AD-D8AC-4A66-9602-C83BAD8833B7}" type="slidenum">
              <a:rPr kumimoji="1" lang="ja-JP" altLang="en-US" smtClean="0"/>
              <a:t>‹#›</a:t>
            </a:fld>
            <a:endParaRPr kumimoji="1" lang="ja-JP" altLang="en-US"/>
          </a:p>
        </p:txBody>
      </p:sp>
    </p:spTree>
    <p:extLst>
      <p:ext uri="{BB962C8B-B14F-4D97-AF65-F5344CB8AC3E}">
        <p14:creationId xmlns:p14="http://schemas.microsoft.com/office/powerpoint/2010/main" val="2028291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8573F34-B30F-F6FB-623F-2C98BBF32201}"/>
              </a:ext>
            </a:extLst>
          </p:cNvPr>
          <p:cNvSpPr>
            <a:spLocks noGrp="1"/>
          </p:cNvSpPr>
          <p:nvPr>
            <p:ph type="dt" sz="half" idx="10"/>
          </p:nvPr>
        </p:nvSpPr>
        <p:spPr/>
        <p:txBody>
          <a:bodyPr/>
          <a:lstStyle/>
          <a:p>
            <a:fld id="{6622439B-7ACA-49F3-BECB-7D5A757B3753}" type="datetime1">
              <a:rPr kumimoji="1" lang="ja-JP" altLang="en-US" smtClean="0"/>
              <a:t>2025/8/26</a:t>
            </a:fld>
            <a:endParaRPr kumimoji="1" lang="ja-JP" altLang="en-US"/>
          </a:p>
        </p:txBody>
      </p:sp>
      <p:sp>
        <p:nvSpPr>
          <p:cNvPr id="3" name="フッター プレースホルダー 2">
            <a:extLst>
              <a:ext uri="{FF2B5EF4-FFF2-40B4-BE49-F238E27FC236}">
                <a16:creationId xmlns:a16="http://schemas.microsoft.com/office/drawing/2014/main" id="{51EE0DD4-761A-5E12-16F1-D575D5FFA620}"/>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594DE021-A2E8-E0DB-DB36-212DB87E3E6D}"/>
              </a:ext>
            </a:extLst>
          </p:cNvPr>
          <p:cNvSpPr>
            <a:spLocks noGrp="1"/>
          </p:cNvSpPr>
          <p:nvPr>
            <p:ph type="sldNum" sz="quarter" idx="12"/>
          </p:nvPr>
        </p:nvSpPr>
        <p:spPr/>
        <p:txBody>
          <a:bodyPr/>
          <a:lstStyle/>
          <a:p>
            <a:fld id="{CDBEE7AD-D8AC-4A66-9602-C83BAD8833B7}" type="slidenum">
              <a:rPr kumimoji="1" lang="ja-JP" altLang="en-US" smtClean="0"/>
              <a:t>‹#›</a:t>
            </a:fld>
            <a:endParaRPr kumimoji="1" lang="ja-JP" altLang="en-US"/>
          </a:p>
        </p:txBody>
      </p:sp>
    </p:spTree>
    <p:extLst>
      <p:ext uri="{BB962C8B-B14F-4D97-AF65-F5344CB8AC3E}">
        <p14:creationId xmlns:p14="http://schemas.microsoft.com/office/powerpoint/2010/main" val="3389361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682FC6C-CE1B-E676-2ECE-C0AFF3DFEEB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6399E76-EB84-83CF-7F61-4E46FC0237D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61AD4F2A-72E6-EA8F-97BB-C1BC561D1A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21719E6-4ADD-E916-252B-53427B14F50B}"/>
              </a:ext>
            </a:extLst>
          </p:cNvPr>
          <p:cNvSpPr>
            <a:spLocks noGrp="1"/>
          </p:cNvSpPr>
          <p:nvPr>
            <p:ph type="dt" sz="half" idx="10"/>
          </p:nvPr>
        </p:nvSpPr>
        <p:spPr/>
        <p:txBody>
          <a:bodyPr/>
          <a:lstStyle/>
          <a:p>
            <a:fld id="{A9EE9C49-BBCC-45D2-BD1F-79CA1B25718C}" type="datetime1">
              <a:rPr kumimoji="1" lang="ja-JP" altLang="en-US" smtClean="0"/>
              <a:t>2025/8/26</a:t>
            </a:fld>
            <a:endParaRPr kumimoji="1" lang="ja-JP" altLang="en-US"/>
          </a:p>
        </p:txBody>
      </p:sp>
      <p:sp>
        <p:nvSpPr>
          <p:cNvPr id="6" name="フッター プレースホルダー 5">
            <a:extLst>
              <a:ext uri="{FF2B5EF4-FFF2-40B4-BE49-F238E27FC236}">
                <a16:creationId xmlns:a16="http://schemas.microsoft.com/office/drawing/2014/main" id="{EA82C802-6C62-5CD8-283F-43B4F450E17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5D6BE6C-DAC1-BB40-F5F7-BB10CB7F2637}"/>
              </a:ext>
            </a:extLst>
          </p:cNvPr>
          <p:cNvSpPr>
            <a:spLocks noGrp="1"/>
          </p:cNvSpPr>
          <p:nvPr>
            <p:ph type="sldNum" sz="quarter" idx="12"/>
          </p:nvPr>
        </p:nvSpPr>
        <p:spPr/>
        <p:txBody>
          <a:bodyPr/>
          <a:lstStyle/>
          <a:p>
            <a:fld id="{CDBEE7AD-D8AC-4A66-9602-C83BAD8833B7}" type="slidenum">
              <a:rPr kumimoji="1" lang="ja-JP" altLang="en-US" smtClean="0"/>
              <a:t>‹#›</a:t>
            </a:fld>
            <a:endParaRPr kumimoji="1" lang="ja-JP" altLang="en-US"/>
          </a:p>
        </p:txBody>
      </p:sp>
    </p:spTree>
    <p:extLst>
      <p:ext uri="{BB962C8B-B14F-4D97-AF65-F5344CB8AC3E}">
        <p14:creationId xmlns:p14="http://schemas.microsoft.com/office/powerpoint/2010/main" val="1186814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24F46B-E832-96F4-04AD-4968D2C3619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CC10E0C3-0DA7-DB25-1AEC-1F95DEB7259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32AC4634-C133-09B2-3960-8B0C99ECBA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1901554-5F2A-FDAA-A240-01FB665F0394}"/>
              </a:ext>
            </a:extLst>
          </p:cNvPr>
          <p:cNvSpPr>
            <a:spLocks noGrp="1"/>
          </p:cNvSpPr>
          <p:nvPr>
            <p:ph type="dt" sz="half" idx="10"/>
          </p:nvPr>
        </p:nvSpPr>
        <p:spPr/>
        <p:txBody>
          <a:bodyPr/>
          <a:lstStyle/>
          <a:p>
            <a:fld id="{735398F9-46A5-4285-B25D-30989D57846C}" type="datetime1">
              <a:rPr kumimoji="1" lang="ja-JP" altLang="en-US" smtClean="0"/>
              <a:t>2025/8/26</a:t>
            </a:fld>
            <a:endParaRPr kumimoji="1" lang="ja-JP" altLang="en-US"/>
          </a:p>
        </p:txBody>
      </p:sp>
      <p:sp>
        <p:nvSpPr>
          <p:cNvPr id="6" name="フッター プレースホルダー 5">
            <a:extLst>
              <a:ext uri="{FF2B5EF4-FFF2-40B4-BE49-F238E27FC236}">
                <a16:creationId xmlns:a16="http://schemas.microsoft.com/office/drawing/2014/main" id="{A7A4D1E1-E512-E33B-B23F-A52832845DD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5957B10-446D-0D81-D6A7-821F299F71D6}"/>
              </a:ext>
            </a:extLst>
          </p:cNvPr>
          <p:cNvSpPr>
            <a:spLocks noGrp="1"/>
          </p:cNvSpPr>
          <p:nvPr>
            <p:ph type="sldNum" sz="quarter" idx="12"/>
          </p:nvPr>
        </p:nvSpPr>
        <p:spPr/>
        <p:txBody>
          <a:bodyPr/>
          <a:lstStyle/>
          <a:p>
            <a:fld id="{CDBEE7AD-D8AC-4A66-9602-C83BAD8833B7}" type="slidenum">
              <a:rPr kumimoji="1" lang="ja-JP" altLang="en-US" smtClean="0"/>
              <a:t>‹#›</a:t>
            </a:fld>
            <a:endParaRPr kumimoji="1" lang="ja-JP" altLang="en-US"/>
          </a:p>
        </p:txBody>
      </p:sp>
    </p:spTree>
    <p:extLst>
      <p:ext uri="{BB962C8B-B14F-4D97-AF65-F5344CB8AC3E}">
        <p14:creationId xmlns:p14="http://schemas.microsoft.com/office/powerpoint/2010/main" val="738758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0445CB96-B917-DF3A-CA8A-477935E6413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770384B-D227-E090-9D43-55DF733E5F1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06CFEAD-1357-BAE8-E149-64991DB6595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latin typeface="Meiryo UI" panose="020B0604030504040204" pitchFamily="50" charset="-128"/>
                <a:ea typeface="Meiryo UI" panose="020B0604030504040204" pitchFamily="50" charset="-128"/>
              </a:defRPr>
            </a:lvl1pPr>
          </a:lstStyle>
          <a:p>
            <a:fld id="{3DEE57AB-3BCF-4D51-9575-2FD3D445021F}" type="datetime1">
              <a:rPr lang="ja-JP" altLang="en-US" smtClean="0"/>
              <a:t>2025/8/26</a:t>
            </a:fld>
            <a:endParaRPr lang="ja-JP" altLang="en-US" dirty="0"/>
          </a:p>
        </p:txBody>
      </p:sp>
      <p:sp>
        <p:nvSpPr>
          <p:cNvPr id="5" name="フッター プレースホルダー 4">
            <a:extLst>
              <a:ext uri="{FF2B5EF4-FFF2-40B4-BE49-F238E27FC236}">
                <a16:creationId xmlns:a16="http://schemas.microsoft.com/office/drawing/2014/main" id="{85859F72-B60C-B10B-6370-BA619AD25F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latin typeface="Meiryo UI" panose="020B0604030504040204" pitchFamily="50" charset="-128"/>
                <a:ea typeface="Meiryo UI" panose="020B0604030504040204" pitchFamily="50" charset="-128"/>
              </a:defRPr>
            </a:lvl1pPr>
          </a:lstStyle>
          <a:p>
            <a:endParaRPr lang="ja-JP" altLang="en-US" dirty="0"/>
          </a:p>
        </p:txBody>
      </p:sp>
      <p:sp>
        <p:nvSpPr>
          <p:cNvPr id="6" name="スライド番号プレースホルダー 5">
            <a:extLst>
              <a:ext uri="{FF2B5EF4-FFF2-40B4-BE49-F238E27FC236}">
                <a16:creationId xmlns:a16="http://schemas.microsoft.com/office/drawing/2014/main" id="{BD4DFF2B-FD2F-13D8-D1B7-E17A53BF95C6}"/>
              </a:ext>
            </a:extLst>
          </p:cNvPr>
          <p:cNvSpPr>
            <a:spLocks noGrp="1"/>
          </p:cNvSpPr>
          <p:nvPr>
            <p:ph type="sldNum" sz="quarter" idx="4"/>
          </p:nvPr>
        </p:nvSpPr>
        <p:spPr>
          <a:xfrm>
            <a:off x="9448800" y="6356350"/>
            <a:ext cx="2743200" cy="365125"/>
          </a:xfrm>
          <a:prstGeom prst="rect">
            <a:avLst/>
          </a:prstGeom>
        </p:spPr>
        <p:txBody>
          <a:bodyPr vert="horz" lIns="91440" tIns="45720" rIns="91440" bIns="45720" rtlCol="0" anchor="ctr"/>
          <a:lstStyle>
            <a:lvl1pPr algn="r">
              <a:defRPr sz="1200">
                <a:solidFill>
                  <a:schemeClr val="tx1">
                    <a:tint val="82000"/>
                  </a:schemeClr>
                </a:solidFill>
                <a:latin typeface="Meiryo UI" panose="020B0604030504040204" pitchFamily="50" charset="-128"/>
                <a:ea typeface="Meiryo UI" panose="020B0604030504040204" pitchFamily="50" charset="-128"/>
              </a:defRPr>
            </a:lvl1pPr>
          </a:lstStyle>
          <a:p>
            <a:fld id="{CDBEE7AD-D8AC-4A66-9602-C83BAD8833B7}" type="slidenum">
              <a:rPr lang="ja-JP" altLang="en-US" smtClean="0"/>
              <a:pPr/>
              <a:t>‹#›</a:t>
            </a:fld>
            <a:endParaRPr lang="ja-JP" altLang="en-US" dirty="0"/>
          </a:p>
        </p:txBody>
      </p:sp>
    </p:spTree>
    <p:extLst>
      <p:ext uri="{BB962C8B-B14F-4D97-AF65-F5344CB8AC3E}">
        <p14:creationId xmlns:p14="http://schemas.microsoft.com/office/powerpoint/2010/main" val="32078559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eiryo UI" panose="020B0604030504040204" pitchFamily="50" charset="-128"/>
          <a:ea typeface="Meiryo UI" panose="020B0604030504040204" pitchFamily="50"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forms.gle/yMVWDEaJ2iV8SDmKA"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7DB676-B474-5266-315D-1F33DAF6F783}"/>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B057B86B-BD14-BF11-2A6F-599AE52C47D3}"/>
              </a:ext>
            </a:extLst>
          </p:cNvPr>
          <p:cNvSpPr>
            <a:spLocks noGrp="1"/>
          </p:cNvSpPr>
          <p:nvPr>
            <p:ph type="title"/>
          </p:nvPr>
        </p:nvSpPr>
        <p:spPr/>
        <p:txBody>
          <a:bodyPr/>
          <a:lstStyle/>
          <a:p>
            <a:r>
              <a:rPr kumimoji="1" lang="ja-JP" altLang="en-US" dirty="0"/>
              <a:t>ビジネスプランコンテスト予選会について</a:t>
            </a:r>
          </a:p>
        </p:txBody>
      </p:sp>
      <p:sp>
        <p:nvSpPr>
          <p:cNvPr id="5" name="コンテンツ プレースホルダー 2">
            <a:extLst>
              <a:ext uri="{FF2B5EF4-FFF2-40B4-BE49-F238E27FC236}">
                <a16:creationId xmlns:a16="http://schemas.microsoft.com/office/drawing/2014/main" id="{2A460EF5-5B19-8C98-9135-D2BC4122CD4D}"/>
              </a:ext>
            </a:extLst>
          </p:cNvPr>
          <p:cNvSpPr txBox="1">
            <a:spLocks/>
          </p:cNvSpPr>
          <p:nvPr/>
        </p:nvSpPr>
        <p:spPr>
          <a:xfrm>
            <a:off x="0" y="1433048"/>
            <a:ext cx="12192000" cy="153118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2400" dirty="0"/>
              <a:t>一人当たりの持ち時間は、最大</a:t>
            </a:r>
            <a:r>
              <a:rPr lang="en-US" altLang="ja-JP" sz="2400" dirty="0"/>
              <a:t>15</a:t>
            </a:r>
            <a:r>
              <a:rPr lang="ja-JP" altLang="en-US" sz="2400" dirty="0"/>
              <a:t>分です。</a:t>
            </a:r>
            <a:endParaRPr lang="en-US" altLang="ja-JP" sz="2400" dirty="0"/>
          </a:p>
          <a:p>
            <a:pPr marL="0" indent="0">
              <a:buFont typeface="Arial" panose="020B0604020202020204" pitchFamily="34" charset="0"/>
              <a:buNone/>
            </a:pPr>
            <a:r>
              <a:rPr lang="ja-JP" altLang="en-US" sz="2400" dirty="0"/>
              <a:t>◇発表：７分 </a:t>
            </a:r>
            <a:r>
              <a:rPr lang="en-US" altLang="ja-JP" sz="2400" dirty="0"/>
              <a:t>※</a:t>
            </a:r>
            <a:r>
              <a:rPr lang="ja-JP" altLang="en-US" sz="2400" dirty="0"/>
              <a:t>発表は、７分で打ち切りとなります。</a:t>
            </a:r>
          </a:p>
          <a:p>
            <a:pPr marL="0" indent="0">
              <a:buFont typeface="Arial" panose="020B0604020202020204" pitchFamily="34" charset="0"/>
              <a:buNone/>
            </a:pPr>
            <a:r>
              <a:rPr lang="ja-JP" altLang="en-US" sz="2400" dirty="0"/>
              <a:t>◇</a:t>
            </a:r>
            <a:r>
              <a:rPr lang="en-US" altLang="ja-JP" sz="2400" dirty="0"/>
              <a:t>Q&amp;A+FB</a:t>
            </a:r>
            <a:r>
              <a:rPr lang="ja-JP" altLang="en-US" sz="2400" dirty="0"/>
              <a:t>：最大</a:t>
            </a:r>
            <a:r>
              <a:rPr lang="en-US" altLang="ja-JP" sz="2400" dirty="0"/>
              <a:t>8</a:t>
            </a:r>
            <a:r>
              <a:rPr lang="ja-JP" altLang="en-US" sz="2400" dirty="0"/>
              <a:t>分</a:t>
            </a:r>
            <a:endParaRPr lang="en-US" altLang="ja-JP" sz="2400" dirty="0"/>
          </a:p>
        </p:txBody>
      </p:sp>
      <p:sp>
        <p:nvSpPr>
          <p:cNvPr id="7" name="正方形/長方形 6">
            <a:extLst>
              <a:ext uri="{FF2B5EF4-FFF2-40B4-BE49-F238E27FC236}">
                <a16:creationId xmlns:a16="http://schemas.microsoft.com/office/drawing/2014/main" id="{DFA19C06-5FFA-6E62-E987-89DF35C5E930}"/>
              </a:ext>
            </a:extLst>
          </p:cNvPr>
          <p:cNvSpPr/>
          <p:nvPr/>
        </p:nvSpPr>
        <p:spPr>
          <a:xfrm>
            <a:off x="121972" y="925991"/>
            <a:ext cx="3101874" cy="448874"/>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latin typeface="Meiryo UI" panose="020B0604030504040204" pitchFamily="50" charset="-128"/>
                <a:ea typeface="Meiryo UI" panose="020B0604030504040204" pitchFamily="50" charset="-128"/>
              </a:rPr>
              <a:t>ピッチ概要</a:t>
            </a:r>
          </a:p>
        </p:txBody>
      </p:sp>
      <p:sp>
        <p:nvSpPr>
          <p:cNvPr id="10" name="コンテンツ プレースホルダー 2">
            <a:extLst>
              <a:ext uri="{FF2B5EF4-FFF2-40B4-BE49-F238E27FC236}">
                <a16:creationId xmlns:a16="http://schemas.microsoft.com/office/drawing/2014/main" id="{7F434ADA-7887-F031-F550-CC0675864203}"/>
              </a:ext>
            </a:extLst>
          </p:cNvPr>
          <p:cNvSpPr txBox="1">
            <a:spLocks/>
          </p:cNvSpPr>
          <p:nvPr/>
        </p:nvSpPr>
        <p:spPr>
          <a:xfrm>
            <a:off x="0" y="3735319"/>
            <a:ext cx="12192000" cy="262103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2400" dirty="0"/>
              <a:t>作成方法</a:t>
            </a:r>
            <a:r>
              <a:rPr lang="en-US" altLang="ja-JP" sz="2400" dirty="0"/>
              <a:t>:</a:t>
            </a:r>
            <a:r>
              <a:rPr lang="ja-JP" altLang="en-US" sz="2400" b="1" dirty="0"/>
              <a:t>次ページ以降の、ピッチテンプレートの各ページに記入する形で作成してください。</a:t>
            </a:r>
            <a:endParaRPr lang="en-US" altLang="ja-JP" sz="2400" b="1" dirty="0"/>
          </a:p>
          <a:p>
            <a:pPr marL="0" indent="0">
              <a:buFont typeface="Arial" panose="020B0604020202020204" pitchFamily="34" charset="0"/>
              <a:buNone/>
            </a:pPr>
            <a:r>
              <a:rPr lang="en-US" altLang="ja-JP" sz="2400" dirty="0"/>
              <a:t>※</a:t>
            </a:r>
            <a:r>
              <a:rPr lang="ja-JP" altLang="en-US" sz="2400" dirty="0"/>
              <a:t>デザインは自由です。</a:t>
            </a:r>
            <a:endParaRPr lang="en-US" altLang="ja-JP" sz="2400" dirty="0"/>
          </a:p>
          <a:p>
            <a:pPr marL="0" indent="0">
              <a:buFont typeface="Arial" panose="020B0604020202020204" pitchFamily="34" charset="0"/>
              <a:buNone/>
            </a:pPr>
            <a:endParaRPr lang="en-US" altLang="ja-JP" sz="2400" dirty="0"/>
          </a:p>
          <a:p>
            <a:pPr marL="0" indent="0">
              <a:buNone/>
            </a:pPr>
            <a:r>
              <a:rPr lang="ja-JP" altLang="en-US" sz="2400" dirty="0"/>
              <a:t>提出方法</a:t>
            </a:r>
            <a:r>
              <a:rPr lang="en-US" altLang="ja-JP" sz="2400" dirty="0"/>
              <a:t>:</a:t>
            </a:r>
            <a:r>
              <a:rPr lang="ja-JP" altLang="en-US" sz="2400" dirty="0"/>
              <a:t>以下のリンクより、</a:t>
            </a:r>
            <a:r>
              <a:rPr lang="en-US" altLang="ja-JP" sz="2400" b="1" dirty="0"/>
              <a:t>PDF</a:t>
            </a:r>
            <a:r>
              <a:rPr lang="ja-JP" altLang="en-US" sz="2400" b="1" dirty="0"/>
              <a:t>ファイルにて提出してください</a:t>
            </a:r>
            <a:r>
              <a:rPr lang="ja-JP" altLang="en-US" sz="2400" dirty="0"/>
              <a:t>。</a:t>
            </a:r>
            <a:r>
              <a:rPr lang="en-US" altLang="ja-JP" sz="2400" dirty="0">
                <a:hlinkClick r:id="rId2"/>
              </a:rPr>
              <a:t>https://forms.gle/yMVWDEaJ2iV8SDmKA</a:t>
            </a:r>
            <a:endParaRPr lang="en-US" altLang="ja-JP" sz="2400" dirty="0"/>
          </a:p>
          <a:p>
            <a:pPr marL="0" indent="0">
              <a:buNone/>
            </a:pPr>
            <a:r>
              <a:rPr lang="en-US" altLang="ja-JP" sz="2400" dirty="0"/>
              <a:t>※</a:t>
            </a:r>
            <a:r>
              <a:rPr lang="ja-JP" altLang="en-US" sz="2400" dirty="0"/>
              <a:t>このページと、発表に必要ない各ページの例・コメント等は削除し、発表資料として提出してください。</a:t>
            </a:r>
            <a:endParaRPr lang="en-US" altLang="ja-JP" sz="2400" dirty="0"/>
          </a:p>
        </p:txBody>
      </p:sp>
      <p:sp>
        <p:nvSpPr>
          <p:cNvPr id="11" name="正方形/長方形 10">
            <a:extLst>
              <a:ext uri="{FF2B5EF4-FFF2-40B4-BE49-F238E27FC236}">
                <a16:creationId xmlns:a16="http://schemas.microsoft.com/office/drawing/2014/main" id="{4DA1DAA6-6ED2-7C12-DFA0-0089EE0E87BA}"/>
              </a:ext>
            </a:extLst>
          </p:cNvPr>
          <p:cNvSpPr/>
          <p:nvPr/>
        </p:nvSpPr>
        <p:spPr>
          <a:xfrm>
            <a:off x="121972" y="3228262"/>
            <a:ext cx="3101874" cy="448874"/>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latin typeface="Meiryo UI" panose="020B0604030504040204" pitchFamily="50" charset="-128"/>
                <a:ea typeface="Meiryo UI" panose="020B0604030504040204" pitchFamily="50" charset="-128"/>
              </a:rPr>
              <a:t>ピッチ資料について</a:t>
            </a:r>
          </a:p>
        </p:txBody>
      </p:sp>
    </p:spTree>
    <p:extLst>
      <p:ext uri="{BB962C8B-B14F-4D97-AF65-F5344CB8AC3E}">
        <p14:creationId xmlns:p14="http://schemas.microsoft.com/office/powerpoint/2010/main" val="23527919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B38B4D-2D41-84DB-9EA7-A3320EE4900A}"/>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922CF927-D45D-DD00-54D6-45212DC51D60}"/>
              </a:ext>
            </a:extLst>
          </p:cNvPr>
          <p:cNvSpPr>
            <a:spLocks noGrp="1"/>
          </p:cNvSpPr>
          <p:nvPr>
            <p:ph type="title"/>
          </p:nvPr>
        </p:nvSpPr>
        <p:spPr/>
        <p:txBody>
          <a:bodyPr/>
          <a:lstStyle/>
          <a:p>
            <a:r>
              <a:rPr kumimoji="1" lang="en-US" altLang="ja-JP" dirty="0"/>
              <a:t>8. </a:t>
            </a:r>
            <a:r>
              <a:rPr kumimoji="1" lang="ja-JP" altLang="en-US" dirty="0"/>
              <a:t>チーム</a:t>
            </a:r>
          </a:p>
        </p:txBody>
      </p:sp>
      <p:sp>
        <p:nvSpPr>
          <p:cNvPr id="3" name="コンテンツ プレースホルダー 2">
            <a:extLst>
              <a:ext uri="{FF2B5EF4-FFF2-40B4-BE49-F238E27FC236}">
                <a16:creationId xmlns:a16="http://schemas.microsoft.com/office/drawing/2014/main" id="{1F5636A2-49A1-FE09-87B5-6D70696555B1}"/>
              </a:ext>
            </a:extLst>
          </p:cNvPr>
          <p:cNvSpPr>
            <a:spLocks noGrp="1"/>
          </p:cNvSpPr>
          <p:nvPr>
            <p:ph idx="1"/>
          </p:nvPr>
        </p:nvSpPr>
        <p:spPr>
          <a:xfrm>
            <a:off x="0" y="625512"/>
            <a:ext cx="12049246" cy="607422"/>
          </a:xfrm>
        </p:spPr>
        <p:txBody>
          <a:bodyPr/>
          <a:lstStyle/>
          <a:p>
            <a:r>
              <a:rPr kumimoji="1" lang="ja-JP" altLang="en-US" dirty="0">
                <a:highlight>
                  <a:srgbClr val="FFFF00"/>
                </a:highlight>
              </a:rPr>
              <a:t>チーム内における役割分担を記載して下さい。 </a:t>
            </a:r>
          </a:p>
        </p:txBody>
      </p:sp>
      <p:sp>
        <p:nvSpPr>
          <p:cNvPr id="5" name="コンテンツ プレースホルダー 2">
            <a:extLst>
              <a:ext uri="{FF2B5EF4-FFF2-40B4-BE49-F238E27FC236}">
                <a16:creationId xmlns:a16="http://schemas.microsoft.com/office/drawing/2014/main" id="{CFDBF912-8A4E-1DCA-D7F8-E9E4D0A970D6}"/>
              </a:ext>
            </a:extLst>
          </p:cNvPr>
          <p:cNvSpPr txBox="1">
            <a:spLocks/>
          </p:cNvSpPr>
          <p:nvPr/>
        </p:nvSpPr>
        <p:spPr>
          <a:xfrm>
            <a:off x="0" y="1840356"/>
            <a:ext cx="12192000" cy="303208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en-US" altLang="ja-JP" dirty="0"/>
              <a:t>(1)</a:t>
            </a:r>
            <a:r>
              <a:rPr lang="ja-JP" altLang="en-US" dirty="0"/>
              <a:t>チーム</a:t>
            </a:r>
            <a:endParaRPr lang="en-US" altLang="ja-JP" dirty="0"/>
          </a:p>
          <a:p>
            <a:pPr marL="0" indent="0">
              <a:buFont typeface="Arial" panose="020B0604020202020204" pitchFamily="34" charset="0"/>
              <a:buNone/>
            </a:pPr>
            <a:r>
              <a:rPr lang="en-US" altLang="ja-JP" sz="2000" dirty="0"/>
              <a:t>※</a:t>
            </a:r>
            <a:r>
              <a:rPr lang="ja-JP" altLang="en-US" sz="2000" dirty="0"/>
              <a:t>研究開発課題を推進する体制について記載してください。</a:t>
            </a:r>
          </a:p>
          <a:p>
            <a:pPr marL="0" indent="0">
              <a:buFont typeface="Arial" panose="020B0604020202020204" pitchFamily="34" charset="0"/>
              <a:buNone/>
            </a:pPr>
            <a:r>
              <a:rPr lang="en-US" altLang="ja-JP" sz="2000" dirty="0"/>
              <a:t>※</a:t>
            </a:r>
            <a:r>
              <a:rPr lang="ja-JP" altLang="en-US" sz="2000" dirty="0"/>
              <a:t>ステップ</a:t>
            </a:r>
            <a:r>
              <a:rPr lang="en-US" altLang="ja-JP" sz="2000" dirty="0"/>
              <a:t>1</a:t>
            </a:r>
            <a:r>
              <a:rPr lang="ja-JP" altLang="en-US" sz="2000" dirty="0"/>
              <a:t>においては、研究代表者、研究機関の起業支援人材（</a:t>
            </a:r>
            <a:r>
              <a:rPr lang="en-US" altLang="ja-JP" sz="2000" dirty="0"/>
              <a:t>SU</a:t>
            </a:r>
            <a:r>
              <a:rPr lang="ja-JP" altLang="en-US" sz="2000" dirty="0"/>
              <a:t>コーディネータ）の役割分担と責任の所在を明確にして記載してください。</a:t>
            </a:r>
          </a:p>
          <a:p>
            <a:pPr marL="0" indent="0">
              <a:buFont typeface="Arial" panose="020B0604020202020204" pitchFamily="34" charset="0"/>
              <a:buNone/>
            </a:pPr>
            <a:r>
              <a:rPr lang="en-US" altLang="ja-JP" sz="2000" dirty="0"/>
              <a:t>※</a:t>
            </a:r>
            <a:r>
              <a:rPr lang="ja-JP" altLang="en-US" sz="2000" dirty="0"/>
              <a:t>必要に応じて、体制図等を用いて記載してください。</a:t>
            </a:r>
          </a:p>
          <a:p>
            <a:pPr marL="0" indent="0">
              <a:buFont typeface="Arial" panose="020B0604020202020204" pitchFamily="34" charset="0"/>
              <a:buNone/>
            </a:pPr>
            <a:endParaRPr lang="ja-JP" altLang="en-US" sz="2000" dirty="0"/>
          </a:p>
        </p:txBody>
      </p:sp>
      <p:sp>
        <p:nvSpPr>
          <p:cNvPr id="7" name="正方形/長方形 6">
            <a:extLst>
              <a:ext uri="{FF2B5EF4-FFF2-40B4-BE49-F238E27FC236}">
                <a16:creationId xmlns:a16="http://schemas.microsoft.com/office/drawing/2014/main" id="{CBF64F4D-F8B0-0181-7ECC-1DE5333EB873}"/>
              </a:ext>
            </a:extLst>
          </p:cNvPr>
          <p:cNvSpPr/>
          <p:nvPr/>
        </p:nvSpPr>
        <p:spPr>
          <a:xfrm>
            <a:off x="121972" y="1232934"/>
            <a:ext cx="1976991" cy="448874"/>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latin typeface="Meiryo UI" panose="020B0604030504040204" pitchFamily="50" charset="-128"/>
                <a:ea typeface="Meiryo UI" panose="020B0604030504040204" pitchFamily="50" charset="-128"/>
              </a:rPr>
              <a:t>記載例</a:t>
            </a:r>
          </a:p>
        </p:txBody>
      </p:sp>
    </p:spTree>
    <p:extLst>
      <p:ext uri="{BB962C8B-B14F-4D97-AF65-F5344CB8AC3E}">
        <p14:creationId xmlns:p14="http://schemas.microsoft.com/office/powerpoint/2010/main" val="40636532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1AA786-6358-B0FC-A007-170FAEC0F36C}"/>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0B2B865A-27B1-5EB8-456B-8FD6971A9381}"/>
              </a:ext>
            </a:extLst>
          </p:cNvPr>
          <p:cNvSpPr>
            <a:spLocks noGrp="1"/>
          </p:cNvSpPr>
          <p:nvPr>
            <p:ph type="title"/>
          </p:nvPr>
        </p:nvSpPr>
        <p:spPr/>
        <p:txBody>
          <a:bodyPr/>
          <a:lstStyle/>
          <a:p>
            <a:r>
              <a:rPr kumimoji="1" lang="en-US" altLang="ja-JP" dirty="0"/>
              <a:t>9. </a:t>
            </a:r>
            <a:r>
              <a:rPr lang="ja-JP" altLang="en-US" dirty="0"/>
              <a:t>実績</a:t>
            </a:r>
            <a:endParaRPr kumimoji="1" lang="ja-JP" altLang="en-US" dirty="0"/>
          </a:p>
        </p:txBody>
      </p:sp>
      <p:sp>
        <p:nvSpPr>
          <p:cNvPr id="3" name="コンテンツ プレースホルダー 2">
            <a:extLst>
              <a:ext uri="{FF2B5EF4-FFF2-40B4-BE49-F238E27FC236}">
                <a16:creationId xmlns:a16="http://schemas.microsoft.com/office/drawing/2014/main" id="{3E336CD6-64DB-61A1-BA5F-083AD84D9CA2}"/>
              </a:ext>
            </a:extLst>
          </p:cNvPr>
          <p:cNvSpPr>
            <a:spLocks noGrp="1"/>
          </p:cNvSpPr>
          <p:nvPr>
            <p:ph idx="1"/>
          </p:nvPr>
        </p:nvSpPr>
        <p:spPr>
          <a:xfrm>
            <a:off x="0" y="625511"/>
            <a:ext cx="12049246" cy="2082520"/>
          </a:xfrm>
        </p:spPr>
        <p:txBody>
          <a:bodyPr>
            <a:normAutofit/>
          </a:bodyPr>
          <a:lstStyle/>
          <a:p>
            <a:r>
              <a:rPr kumimoji="1" lang="ja-JP" altLang="en-US" dirty="0">
                <a:highlight>
                  <a:srgbClr val="FFFF00"/>
                </a:highlight>
              </a:rPr>
              <a:t>事業成長の可能性を示す初期の実績（顧客からの引き合い、商品施策の実績等）を記載してください。</a:t>
            </a:r>
          </a:p>
          <a:p>
            <a:r>
              <a:rPr kumimoji="1" lang="ja-JP" altLang="en-US" dirty="0">
                <a:highlight>
                  <a:srgbClr val="FFFF00"/>
                </a:highlight>
              </a:rPr>
              <a:t>まだ実績がない基礎研究の段階の場合、本スライドは省略しても問題ありません。</a:t>
            </a:r>
            <a:endParaRPr kumimoji="1" lang="en-US" altLang="ja-JP" dirty="0">
              <a:highlight>
                <a:srgbClr val="FFFF00"/>
              </a:highlight>
            </a:endParaRPr>
          </a:p>
          <a:p>
            <a:r>
              <a:rPr kumimoji="1" lang="ja-JP" altLang="en-US" dirty="0">
                <a:highlight>
                  <a:srgbClr val="FFFF00"/>
                </a:highlight>
              </a:rPr>
              <a:t>少数でも良いので、顧客からの意見があれば、紹介したほうが有利になります。</a:t>
            </a:r>
          </a:p>
          <a:p>
            <a:endParaRPr kumimoji="1" lang="ja-JP" altLang="en-US" dirty="0">
              <a:highlight>
                <a:srgbClr val="FFFF00"/>
              </a:highlight>
            </a:endParaRPr>
          </a:p>
        </p:txBody>
      </p:sp>
    </p:spTree>
    <p:extLst>
      <p:ext uri="{BB962C8B-B14F-4D97-AF65-F5344CB8AC3E}">
        <p14:creationId xmlns:p14="http://schemas.microsoft.com/office/powerpoint/2010/main" val="3019324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1F23EF-D854-16AE-2312-E7FCC87E0FE1}"/>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DA6B6154-882E-AA8A-2683-5C7FCCCB8436}"/>
              </a:ext>
            </a:extLst>
          </p:cNvPr>
          <p:cNvSpPr>
            <a:spLocks noGrp="1"/>
          </p:cNvSpPr>
          <p:nvPr>
            <p:ph type="title"/>
          </p:nvPr>
        </p:nvSpPr>
        <p:spPr/>
        <p:txBody>
          <a:bodyPr/>
          <a:lstStyle/>
          <a:p>
            <a:r>
              <a:rPr lang="en-US" altLang="ja-JP" dirty="0"/>
              <a:t>10</a:t>
            </a:r>
            <a:r>
              <a:rPr kumimoji="1" lang="en-US" altLang="ja-JP" dirty="0"/>
              <a:t>. </a:t>
            </a:r>
            <a:r>
              <a:rPr kumimoji="1" lang="ja-JP" altLang="en-US" dirty="0"/>
              <a:t>審査員へのメッセージ</a:t>
            </a:r>
          </a:p>
        </p:txBody>
      </p:sp>
      <p:sp>
        <p:nvSpPr>
          <p:cNvPr id="3" name="コンテンツ プレースホルダー 2">
            <a:extLst>
              <a:ext uri="{FF2B5EF4-FFF2-40B4-BE49-F238E27FC236}">
                <a16:creationId xmlns:a16="http://schemas.microsoft.com/office/drawing/2014/main" id="{78AD00E7-6DA6-2681-1D03-0E27A1CD9422}"/>
              </a:ext>
            </a:extLst>
          </p:cNvPr>
          <p:cNvSpPr>
            <a:spLocks noGrp="1"/>
          </p:cNvSpPr>
          <p:nvPr>
            <p:ph idx="1"/>
          </p:nvPr>
        </p:nvSpPr>
        <p:spPr>
          <a:xfrm>
            <a:off x="0" y="625510"/>
            <a:ext cx="12049246" cy="792981"/>
          </a:xfrm>
        </p:spPr>
        <p:txBody>
          <a:bodyPr>
            <a:normAutofit/>
          </a:bodyPr>
          <a:lstStyle/>
          <a:p>
            <a:r>
              <a:rPr kumimoji="1" lang="en-US" altLang="ja-JP" dirty="0">
                <a:highlight>
                  <a:srgbClr val="FFFF00"/>
                </a:highlight>
              </a:rPr>
              <a:t>『</a:t>
            </a:r>
            <a:r>
              <a:rPr kumimoji="1" lang="en-US" altLang="ja-JP" dirty="0" err="1">
                <a:highlight>
                  <a:srgbClr val="FFFF00"/>
                </a:highlight>
              </a:rPr>
              <a:t>TeSH</a:t>
            </a:r>
            <a:r>
              <a:rPr kumimoji="1" lang="ja-JP" altLang="en-US" dirty="0">
                <a:highlight>
                  <a:srgbClr val="FFFF00"/>
                </a:highlight>
              </a:rPr>
              <a:t>ステップ</a:t>
            </a:r>
            <a:r>
              <a:rPr kumimoji="1" lang="en-US" altLang="ja-JP" dirty="0">
                <a:highlight>
                  <a:srgbClr val="FFFF00"/>
                </a:highlight>
              </a:rPr>
              <a:t>1</a:t>
            </a:r>
            <a:r>
              <a:rPr kumimoji="1" lang="ja-JP" altLang="en-US" dirty="0">
                <a:highlight>
                  <a:srgbClr val="FFFF00"/>
                </a:highlight>
              </a:rPr>
              <a:t>に採択されたいと思わせる決めのメッセージ</a:t>
            </a:r>
            <a:r>
              <a:rPr kumimoji="1" lang="en-US" altLang="ja-JP" dirty="0">
                <a:highlight>
                  <a:srgbClr val="FFFF00"/>
                </a:highlight>
              </a:rPr>
              <a:t>』</a:t>
            </a:r>
            <a:r>
              <a:rPr kumimoji="1" lang="ja-JP" altLang="en-US" dirty="0">
                <a:highlight>
                  <a:srgbClr val="FFFF00"/>
                </a:highlight>
              </a:rPr>
              <a:t>を記載してください。</a:t>
            </a:r>
          </a:p>
        </p:txBody>
      </p:sp>
      <p:sp>
        <p:nvSpPr>
          <p:cNvPr id="5" name="正方形/長方形 4">
            <a:extLst>
              <a:ext uri="{FF2B5EF4-FFF2-40B4-BE49-F238E27FC236}">
                <a16:creationId xmlns:a16="http://schemas.microsoft.com/office/drawing/2014/main" id="{C8277506-6292-B8FD-84D2-CFF0D125F109}"/>
              </a:ext>
            </a:extLst>
          </p:cNvPr>
          <p:cNvSpPr/>
          <p:nvPr/>
        </p:nvSpPr>
        <p:spPr>
          <a:xfrm>
            <a:off x="121972" y="1232934"/>
            <a:ext cx="1976991" cy="448874"/>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latin typeface="Meiryo UI" panose="020B0604030504040204" pitchFamily="50" charset="-128"/>
                <a:ea typeface="Meiryo UI" panose="020B0604030504040204" pitchFamily="50" charset="-128"/>
              </a:rPr>
              <a:t>記載例</a:t>
            </a:r>
          </a:p>
        </p:txBody>
      </p:sp>
      <p:sp>
        <p:nvSpPr>
          <p:cNvPr id="6" name="コンテンツ プレースホルダー 2">
            <a:extLst>
              <a:ext uri="{FF2B5EF4-FFF2-40B4-BE49-F238E27FC236}">
                <a16:creationId xmlns:a16="http://schemas.microsoft.com/office/drawing/2014/main" id="{48231B80-EBEE-1A7C-A0B1-87E14973FCC6}"/>
              </a:ext>
            </a:extLst>
          </p:cNvPr>
          <p:cNvSpPr txBox="1">
            <a:spLocks/>
          </p:cNvSpPr>
          <p:nvPr/>
        </p:nvSpPr>
        <p:spPr>
          <a:xfrm>
            <a:off x="0" y="1840355"/>
            <a:ext cx="12192000" cy="488111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2000" dirty="0"/>
              <a:t>・私は、この学術界でも高く評価されている研究成果を、自ら創業して社会に普及し、</a:t>
            </a:r>
            <a:endParaRPr lang="en-US" altLang="ja-JP" sz="2000" dirty="0"/>
          </a:p>
          <a:p>
            <a:pPr marL="0" indent="0">
              <a:buFont typeface="Arial" panose="020B0604020202020204" pitchFamily="34" charset="0"/>
              <a:buNone/>
            </a:pPr>
            <a:r>
              <a:rPr lang="ja-JP" altLang="en-US" sz="2000" dirty="0"/>
              <a:t>病気で苦しむ人たちを救いたいと思っています。</a:t>
            </a:r>
            <a:endParaRPr lang="en-US" altLang="ja-JP" sz="2000" dirty="0"/>
          </a:p>
          <a:p>
            <a:pPr marL="0" indent="0">
              <a:buFont typeface="Arial" panose="020B0604020202020204" pitchFamily="34" charset="0"/>
              <a:buNone/>
            </a:pPr>
            <a:r>
              <a:rPr lang="ja-JP" altLang="en-US" sz="2000" dirty="0"/>
              <a:t>この一年で、ビジネス化の可能性を示したいと思いますので、どうぞよろしくお願いします。</a:t>
            </a:r>
          </a:p>
          <a:p>
            <a:pPr marL="0" indent="0">
              <a:buFont typeface="Arial" panose="020B0604020202020204" pitchFamily="34" charset="0"/>
              <a:buNone/>
            </a:pPr>
            <a:endParaRPr lang="ja-JP" altLang="en-US" sz="2000" dirty="0"/>
          </a:p>
          <a:p>
            <a:pPr marL="0" indent="0">
              <a:buFont typeface="Arial" panose="020B0604020202020204" pitchFamily="34" charset="0"/>
              <a:buNone/>
            </a:pPr>
            <a:r>
              <a:rPr lang="ja-JP" altLang="en-US" sz="2000" dirty="0"/>
              <a:t>・このビジネス分野は、まだまだこれからだと思っています。</a:t>
            </a:r>
          </a:p>
          <a:p>
            <a:pPr marL="0" indent="0">
              <a:buFont typeface="Arial" panose="020B0604020202020204" pitchFamily="34" charset="0"/>
              <a:buNone/>
            </a:pPr>
            <a:r>
              <a:rPr lang="ja-JP" altLang="en-US" sz="2000" dirty="0"/>
              <a:t>この１年で、事業の可能性を示そうと思っていますので、期待してください。</a:t>
            </a:r>
          </a:p>
          <a:p>
            <a:pPr marL="0" indent="0">
              <a:buFont typeface="Arial" panose="020B0604020202020204" pitchFamily="34" charset="0"/>
              <a:buNone/>
            </a:pPr>
            <a:endParaRPr lang="ja-JP" altLang="en-US" sz="2000" dirty="0"/>
          </a:p>
          <a:p>
            <a:pPr marL="0" indent="0">
              <a:buFont typeface="Arial" panose="020B0604020202020204" pitchFamily="34" charset="0"/>
              <a:buNone/>
            </a:pPr>
            <a:r>
              <a:rPr lang="ja-JP" altLang="en-US" sz="2000" dirty="0"/>
              <a:t>・この社会課題は今まで見過ごされてきました。私は、自ら会社を作ってビジネスとして世の中に貢献したいと思います。</a:t>
            </a:r>
          </a:p>
          <a:p>
            <a:pPr marL="0" indent="0">
              <a:buFont typeface="Arial" panose="020B0604020202020204" pitchFamily="34" charset="0"/>
              <a:buNone/>
            </a:pPr>
            <a:r>
              <a:rPr lang="ja-JP" altLang="en-US" sz="2000" dirty="0"/>
              <a:t>ギャップファンドの機会を与えて頂ければ、必ず成果を出したいと思います。</a:t>
            </a:r>
          </a:p>
        </p:txBody>
      </p:sp>
    </p:spTree>
    <p:extLst>
      <p:ext uri="{BB962C8B-B14F-4D97-AF65-F5344CB8AC3E}">
        <p14:creationId xmlns:p14="http://schemas.microsoft.com/office/powerpoint/2010/main" val="3864994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pic>
        <p:nvPicPr>
          <p:cNvPr id="88" name="Google Shape;88;p1"/>
          <p:cNvPicPr preferRelativeResize="0"/>
          <p:nvPr/>
        </p:nvPicPr>
        <p:blipFill rotWithShape="1">
          <a:blip r:embed="rId3">
            <a:alphaModFix/>
          </a:blip>
          <a:srcRect/>
          <a:stretch/>
        </p:blipFill>
        <p:spPr>
          <a:xfrm>
            <a:off x="0" y="1"/>
            <a:ext cx="1524000" cy="744000"/>
          </a:xfrm>
          <a:prstGeom prst="rect">
            <a:avLst/>
          </a:prstGeom>
          <a:noFill/>
          <a:ln>
            <a:noFill/>
          </a:ln>
        </p:spPr>
      </p:pic>
      <p:sp>
        <p:nvSpPr>
          <p:cNvPr id="89" name="Google Shape;89;p1"/>
          <p:cNvSpPr txBox="1">
            <a:spLocks noGrp="1"/>
          </p:cNvSpPr>
          <p:nvPr>
            <p:ph type="ctrTitle"/>
          </p:nvPr>
        </p:nvSpPr>
        <p:spPr>
          <a:xfrm>
            <a:off x="1524000" y="3657321"/>
            <a:ext cx="9144000" cy="1329349"/>
          </a:xfrm>
          <a:prstGeom prst="rect">
            <a:avLst/>
          </a:prstGeom>
          <a:noFill/>
          <a:ln>
            <a:noFill/>
          </a:ln>
        </p:spPr>
        <p:txBody>
          <a:bodyPr spcFirstLastPara="1" wrap="square" lIns="91425" tIns="45700" rIns="91425" bIns="45700" anchor="b" anchorCtr="0">
            <a:normAutofit/>
          </a:bodyPr>
          <a:lstStyle/>
          <a:p>
            <a:pPr lvl="0">
              <a:spcBef>
                <a:spcPts val="0"/>
              </a:spcBef>
              <a:buClr>
                <a:schemeClr val="dk1"/>
              </a:buClr>
              <a:buSzPts val="4000"/>
            </a:pPr>
            <a:r>
              <a:rPr lang="en-US" altLang="ja-JP" sz="2400" dirty="0">
                <a:cs typeface="Arial"/>
                <a:sym typeface="Arial"/>
              </a:rPr>
              <a:t>2025</a:t>
            </a:r>
            <a:r>
              <a:rPr lang="ja-JP" altLang="en-US" sz="2400" dirty="0">
                <a:cs typeface="Arial"/>
                <a:sym typeface="Arial"/>
              </a:rPr>
              <a:t>年</a:t>
            </a:r>
            <a:r>
              <a:rPr lang="en-US" altLang="ja-JP" sz="2400" dirty="0">
                <a:cs typeface="Arial"/>
                <a:sym typeface="Arial"/>
              </a:rPr>
              <a:t>9</a:t>
            </a:r>
            <a:r>
              <a:rPr lang="ja-JP" altLang="en-US" sz="2400" dirty="0">
                <a:cs typeface="Arial"/>
                <a:sym typeface="Arial"/>
              </a:rPr>
              <a:t>月</a:t>
            </a:r>
            <a:r>
              <a:rPr lang="en-US" altLang="ja-JP" sz="2400" dirty="0">
                <a:cs typeface="Arial"/>
                <a:sym typeface="Arial"/>
              </a:rPr>
              <a:t>30</a:t>
            </a:r>
            <a:r>
              <a:rPr lang="ja-JP" altLang="en-US" sz="2400" dirty="0">
                <a:cs typeface="Arial"/>
                <a:sym typeface="Arial"/>
              </a:rPr>
              <a:t>日</a:t>
            </a:r>
            <a:br>
              <a:rPr lang="en-US" altLang="ja-JP" sz="2400" dirty="0">
                <a:cs typeface="Arial"/>
                <a:sym typeface="Arial"/>
              </a:rPr>
            </a:br>
            <a:r>
              <a:rPr lang="ja-JP" altLang="ja-JP" sz="2400" dirty="0">
                <a:cs typeface="Arial"/>
                <a:sym typeface="Arial"/>
              </a:rPr>
              <a:t>富山大学</a:t>
            </a:r>
            <a:r>
              <a:rPr lang="ja-JP" altLang="en-US" sz="2400" dirty="0">
                <a:cs typeface="Arial"/>
                <a:sym typeface="Arial"/>
              </a:rPr>
              <a:t>ビジネスプランコンテスト予選会</a:t>
            </a:r>
            <a:br>
              <a:rPr lang="ja-JP" altLang="ja-JP" sz="2400" dirty="0">
                <a:cs typeface="Arial"/>
                <a:sym typeface="Arial"/>
              </a:rPr>
            </a:br>
            <a:r>
              <a:rPr lang="ja-JP" altLang="en-US" sz="2400" dirty="0">
                <a:cs typeface="Arial"/>
                <a:sym typeface="Arial"/>
              </a:rPr>
              <a:t>発表資料</a:t>
            </a:r>
            <a:endParaRPr sz="3200" dirty="0">
              <a:latin typeface="Meiryo UI" panose="020B0604030504040204" pitchFamily="50" charset="-128"/>
              <a:ea typeface="Meiryo UI" panose="020B0604030504040204" pitchFamily="50" charset="-128"/>
              <a:cs typeface="Arial"/>
              <a:sym typeface="Arial"/>
            </a:endParaRPr>
          </a:p>
        </p:txBody>
      </p:sp>
      <p:sp>
        <p:nvSpPr>
          <p:cNvPr id="90" name="Google Shape;90;p1"/>
          <p:cNvSpPr txBox="1"/>
          <p:nvPr/>
        </p:nvSpPr>
        <p:spPr>
          <a:xfrm>
            <a:off x="3002280" y="5527908"/>
            <a:ext cx="6187440" cy="614893"/>
          </a:xfrm>
          <a:prstGeom prst="rect">
            <a:avLst/>
          </a:prstGeom>
          <a:noFill/>
          <a:ln>
            <a:noFill/>
          </a:ln>
        </p:spPr>
        <p:txBody>
          <a:bodyPr spcFirstLastPara="1" wrap="square" lIns="91425" tIns="45700" rIns="91425" bIns="45700" anchor="b" anchorCtr="0">
            <a:noAutofit/>
          </a:bodyPr>
          <a:lstStyle/>
          <a:p>
            <a:pPr marL="0" marR="0" lvl="0" indent="0" algn="ctr" rtl="0">
              <a:lnSpc>
                <a:spcPct val="120000"/>
              </a:lnSpc>
              <a:spcBef>
                <a:spcPts val="0"/>
              </a:spcBef>
              <a:spcAft>
                <a:spcPts val="0"/>
              </a:spcAft>
              <a:buClr>
                <a:schemeClr val="dk1"/>
              </a:buClr>
              <a:buSzPct val="100000"/>
              <a:buFont typeface="Arial"/>
              <a:buNone/>
            </a:pPr>
            <a:r>
              <a:rPr lang="zh-TW" altLang="en-US" sz="2400" dirty="0">
                <a:highlight>
                  <a:srgbClr val="FFFF00"/>
                </a:highlight>
                <a:latin typeface="Meiryo UI" panose="020B0604030504040204" pitchFamily="50" charset="-128"/>
                <a:ea typeface="Meiryo UI" panose="020B0604030504040204" pitchFamily="50" charset="-128"/>
              </a:rPr>
              <a:t>○○　部署　　　役職  ○○　氏名△△</a:t>
            </a:r>
            <a:endParaRPr lang="ja-JP" altLang="en-US" sz="2400" dirty="0">
              <a:highlight>
                <a:srgbClr val="FFFF00"/>
              </a:highlight>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6516FCE2-1EC4-A429-04CC-EF450B397362}"/>
              </a:ext>
            </a:extLst>
          </p:cNvPr>
          <p:cNvSpPr txBox="1"/>
          <p:nvPr/>
        </p:nvSpPr>
        <p:spPr>
          <a:xfrm>
            <a:off x="1336430" y="1767450"/>
            <a:ext cx="9519139" cy="2554545"/>
          </a:xfrm>
          <a:prstGeom prst="rect">
            <a:avLst/>
          </a:prstGeom>
          <a:noFill/>
        </p:spPr>
        <p:txBody>
          <a:bodyPr wrap="square">
            <a:spAutoFit/>
          </a:bodyPr>
          <a:lstStyle/>
          <a:p>
            <a:pPr algn="ctr"/>
            <a:r>
              <a:rPr lang="ja-JP" altLang="en-US" sz="4400" dirty="0">
                <a:highlight>
                  <a:srgbClr val="FFFF00"/>
                </a:highlight>
                <a:latin typeface="Meiryo UI" panose="020B0604030504040204" pitchFamily="50" charset="-128"/>
                <a:ea typeface="Meiryo UI" panose="020B0604030504040204" pitchFamily="50" charset="-128"/>
                <a:cs typeface="Arial"/>
                <a:sym typeface="Arial"/>
              </a:rPr>
              <a:t>タイトル</a:t>
            </a:r>
            <a:endParaRPr lang="en-US" altLang="ja-JP" sz="4400" dirty="0">
              <a:highlight>
                <a:srgbClr val="FFFF00"/>
              </a:highlight>
              <a:latin typeface="Meiryo UI" panose="020B0604030504040204" pitchFamily="50" charset="-128"/>
              <a:ea typeface="Meiryo UI" panose="020B0604030504040204" pitchFamily="50" charset="-128"/>
              <a:cs typeface="Arial"/>
              <a:sym typeface="Arial"/>
            </a:endParaRPr>
          </a:p>
          <a:p>
            <a:pPr algn="ctr"/>
            <a:r>
              <a:rPr lang="en-US" altLang="ja-JP" sz="2400" dirty="0">
                <a:highlight>
                  <a:srgbClr val="FFFF00"/>
                </a:highlight>
                <a:latin typeface="Meiryo UI" panose="020B0604030504040204" pitchFamily="50" charset="-128"/>
                <a:ea typeface="Meiryo UI" panose="020B0604030504040204" pitchFamily="50" charset="-128"/>
              </a:rPr>
              <a:t>※</a:t>
            </a:r>
            <a:r>
              <a:rPr lang="ja-JP" altLang="en-US" sz="2400" dirty="0">
                <a:highlight>
                  <a:srgbClr val="FFFF00"/>
                </a:highlight>
                <a:latin typeface="Meiryo UI" panose="020B0604030504040204" pitchFamily="50" charset="-128"/>
                <a:ea typeface="Meiryo UI" panose="020B0604030504040204" pitchFamily="50" charset="-128"/>
              </a:rPr>
              <a:t>ビジネスプランコンテストは、</a:t>
            </a:r>
            <a:r>
              <a:rPr lang="en-US" altLang="ja-JP" sz="2400" dirty="0">
                <a:highlight>
                  <a:srgbClr val="FFFF00"/>
                </a:highlight>
                <a:latin typeface="Meiryo UI" panose="020B0604030504040204" pitchFamily="50" charset="-128"/>
                <a:ea typeface="Meiryo UI" panose="020B0604030504040204" pitchFamily="50" charset="-128"/>
              </a:rPr>
              <a:t>『</a:t>
            </a:r>
            <a:r>
              <a:rPr lang="ja-JP" altLang="en-US" sz="2400" dirty="0">
                <a:highlight>
                  <a:srgbClr val="FFFF00"/>
                </a:highlight>
                <a:latin typeface="Meiryo UI" panose="020B0604030504040204" pitchFamily="50" charset="-128"/>
                <a:ea typeface="Meiryo UI" panose="020B0604030504040204" pitchFamily="50" charset="-128"/>
              </a:rPr>
              <a:t>の研究</a:t>
            </a:r>
            <a:r>
              <a:rPr lang="en-US" altLang="ja-JP" sz="2400" dirty="0">
                <a:highlight>
                  <a:srgbClr val="FFFF00"/>
                </a:highlight>
                <a:latin typeface="Meiryo UI" panose="020B0604030504040204" pitchFamily="50" charset="-128"/>
                <a:ea typeface="Meiryo UI" panose="020B0604030504040204" pitchFamily="50" charset="-128"/>
              </a:rPr>
              <a:t>』『</a:t>
            </a:r>
            <a:r>
              <a:rPr lang="ja-JP" altLang="en-US" sz="2400" dirty="0">
                <a:highlight>
                  <a:srgbClr val="FFFF00"/>
                </a:highlight>
                <a:latin typeface="Meiryo UI" panose="020B0604030504040204" pitchFamily="50" charset="-128"/>
                <a:ea typeface="Meiryo UI" panose="020B0604030504040204" pitchFamily="50" charset="-128"/>
              </a:rPr>
              <a:t>の分析</a:t>
            </a:r>
            <a:r>
              <a:rPr lang="en-US" altLang="ja-JP" sz="2400" dirty="0">
                <a:highlight>
                  <a:srgbClr val="FFFF00"/>
                </a:highlight>
                <a:latin typeface="Meiryo UI" panose="020B0604030504040204" pitchFamily="50" charset="-128"/>
                <a:ea typeface="Meiryo UI" panose="020B0604030504040204" pitchFamily="50" charset="-128"/>
              </a:rPr>
              <a:t>』『</a:t>
            </a:r>
            <a:r>
              <a:rPr lang="ja-JP" altLang="en-US" sz="2400" dirty="0">
                <a:highlight>
                  <a:srgbClr val="FFFF00"/>
                </a:highlight>
                <a:latin typeface="Meiryo UI" panose="020B0604030504040204" pitchFamily="50" charset="-128"/>
                <a:ea typeface="Meiryo UI" panose="020B0604030504040204" pitchFamily="50" charset="-128"/>
              </a:rPr>
              <a:t>のシミュレーション</a:t>
            </a:r>
            <a:r>
              <a:rPr lang="en-US" altLang="ja-JP" sz="2400" dirty="0">
                <a:highlight>
                  <a:srgbClr val="FFFF00"/>
                </a:highlight>
                <a:latin typeface="Meiryo UI" panose="020B0604030504040204" pitchFamily="50" charset="-128"/>
                <a:ea typeface="Meiryo UI" panose="020B0604030504040204" pitchFamily="50" charset="-128"/>
              </a:rPr>
              <a:t>』</a:t>
            </a:r>
            <a:r>
              <a:rPr lang="ja-JP" altLang="en-US" sz="2400" dirty="0">
                <a:highlight>
                  <a:srgbClr val="FFFF00"/>
                </a:highlight>
                <a:latin typeface="Meiryo UI" panose="020B0604030504040204" pitchFamily="50" charset="-128"/>
                <a:ea typeface="Meiryo UI" panose="020B0604030504040204" pitchFamily="50" charset="-128"/>
              </a:rPr>
              <a:t>ではなく、研究の事業化を目指すスタートアップのビジネスアイデアの発表会なので、</a:t>
            </a:r>
            <a:endParaRPr lang="en-US" altLang="ja-JP" sz="2400" dirty="0">
              <a:highlight>
                <a:srgbClr val="FFFF00"/>
              </a:highlight>
              <a:latin typeface="Meiryo UI" panose="020B0604030504040204" pitchFamily="50" charset="-128"/>
              <a:ea typeface="Meiryo UI" panose="020B0604030504040204" pitchFamily="50" charset="-128"/>
            </a:endParaRPr>
          </a:p>
          <a:p>
            <a:pPr algn="ctr"/>
            <a:r>
              <a:rPr lang="ja-JP" altLang="en-US" sz="2400" dirty="0">
                <a:highlight>
                  <a:srgbClr val="FFFF00"/>
                </a:highlight>
                <a:latin typeface="Meiryo UI" panose="020B0604030504040204" pitchFamily="50" charset="-128"/>
                <a:ea typeface="Meiryo UI" panose="020B0604030504040204" pitchFamily="50" charset="-128"/>
              </a:rPr>
              <a:t>タイトルの付け方に注意してください。</a:t>
            </a:r>
          </a:p>
          <a:p>
            <a:pPr algn="ctr"/>
            <a:endParaRPr lang="ja-JP" altLang="en-US" sz="4400" dirty="0">
              <a:highlight>
                <a:srgbClr val="FFFF00"/>
              </a:highlight>
              <a:latin typeface="Meiryo UI" panose="020B0604030504040204" pitchFamily="50" charset="-128"/>
              <a:ea typeface="Meiryo UI" panose="020B0604030504040204" pitchFamily="50"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6CD7709-138E-27D9-1063-47610A011378}"/>
              </a:ext>
            </a:extLst>
          </p:cNvPr>
          <p:cNvSpPr>
            <a:spLocks noGrp="1"/>
          </p:cNvSpPr>
          <p:nvPr>
            <p:ph type="title"/>
          </p:nvPr>
        </p:nvSpPr>
        <p:spPr/>
        <p:txBody>
          <a:bodyPr/>
          <a:lstStyle/>
          <a:p>
            <a:r>
              <a:rPr kumimoji="1" lang="en-US" altLang="ja-JP" dirty="0"/>
              <a:t>1. </a:t>
            </a:r>
            <a:r>
              <a:rPr kumimoji="1" lang="ja-JP" altLang="en-US" dirty="0"/>
              <a:t>課題</a:t>
            </a:r>
          </a:p>
        </p:txBody>
      </p:sp>
      <p:sp>
        <p:nvSpPr>
          <p:cNvPr id="3" name="コンテンツ プレースホルダー 2">
            <a:extLst>
              <a:ext uri="{FF2B5EF4-FFF2-40B4-BE49-F238E27FC236}">
                <a16:creationId xmlns:a16="http://schemas.microsoft.com/office/drawing/2014/main" id="{FDF12ACD-E8E0-3D70-877C-FF1F87672BD2}"/>
              </a:ext>
            </a:extLst>
          </p:cNvPr>
          <p:cNvSpPr>
            <a:spLocks noGrp="1"/>
          </p:cNvSpPr>
          <p:nvPr>
            <p:ph idx="1"/>
          </p:nvPr>
        </p:nvSpPr>
        <p:spPr>
          <a:xfrm>
            <a:off x="0" y="625512"/>
            <a:ext cx="12049246" cy="607422"/>
          </a:xfrm>
        </p:spPr>
        <p:txBody>
          <a:bodyPr>
            <a:normAutofit/>
          </a:bodyPr>
          <a:lstStyle/>
          <a:p>
            <a:r>
              <a:rPr kumimoji="1" lang="ja-JP" altLang="en-US" dirty="0">
                <a:highlight>
                  <a:srgbClr val="FFFF00"/>
                </a:highlight>
              </a:rPr>
              <a:t>どのような顧客に、どのような課題を解決するのかを記載してください。</a:t>
            </a:r>
          </a:p>
        </p:txBody>
      </p:sp>
      <p:sp>
        <p:nvSpPr>
          <p:cNvPr id="5" name="コンテンツ プレースホルダー 2">
            <a:extLst>
              <a:ext uri="{FF2B5EF4-FFF2-40B4-BE49-F238E27FC236}">
                <a16:creationId xmlns:a16="http://schemas.microsoft.com/office/drawing/2014/main" id="{7346E2AE-D57F-14E9-77CA-2DAFF4F9B802}"/>
              </a:ext>
            </a:extLst>
          </p:cNvPr>
          <p:cNvSpPr txBox="1">
            <a:spLocks/>
          </p:cNvSpPr>
          <p:nvPr/>
        </p:nvSpPr>
        <p:spPr>
          <a:xfrm>
            <a:off x="0" y="1798173"/>
            <a:ext cx="12192000" cy="303208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en-US" altLang="ja-JP" dirty="0"/>
              <a:t>(1)</a:t>
            </a:r>
            <a:r>
              <a:rPr lang="ja-JP" altLang="en-US" dirty="0"/>
              <a:t>顧客候補</a:t>
            </a:r>
            <a:endParaRPr lang="en-US" altLang="ja-JP" dirty="0"/>
          </a:p>
          <a:p>
            <a:pPr marL="0" indent="0">
              <a:buFont typeface="Arial" panose="020B0604020202020204" pitchFamily="34" charset="0"/>
              <a:buNone/>
            </a:pPr>
            <a:r>
              <a:rPr lang="ja-JP" altLang="en-US" sz="2000" dirty="0"/>
              <a:t>価値を提供する顧客の想定を業種、職種、地域等も含め、可能な限り具体的に記載してください。その際、ビジネスを始める際の最初の顧客は誰なのか、を明らかにして記載してください。</a:t>
            </a:r>
          </a:p>
          <a:p>
            <a:pPr marL="0" indent="0">
              <a:buFont typeface="Arial" panose="020B0604020202020204" pitchFamily="34" charset="0"/>
              <a:buNone/>
            </a:pPr>
            <a:r>
              <a:rPr lang="ja-JP" altLang="en-US" sz="2000" dirty="0"/>
              <a:t>①</a:t>
            </a:r>
            <a:r>
              <a:rPr lang="en-US" altLang="ja-JP" sz="2000" dirty="0"/>
              <a:t>B2B</a:t>
            </a:r>
            <a:r>
              <a:rPr lang="ja-JP" altLang="en-US" sz="2000" dirty="0"/>
              <a:t>の場合、想定される顧客となる企業を具体的に記載してください。</a:t>
            </a:r>
          </a:p>
          <a:p>
            <a:pPr marL="0" indent="0">
              <a:buFont typeface="Arial" panose="020B0604020202020204" pitchFamily="34" charset="0"/>
              <a:buNone/>
            </a:pPr>
            <a:r>
              <a:rPr lang="ja-JP" altLang="en-US" sz="2000" dirty="0"/>
              <a:t>②創薬ビジネスの場合、対象となる患者および、提携先の製薬メーカーを具体的に記載してください。</a:t>
            </a:r>
          </a:p>
          <a:p>
            <a:pPr marL="0" indent="0">
              <a:buFont typeface="Arial" panose="020B0604020202020204" pitchFamily="34" charset="0"/>
              <a:buNone/>
            </a:pPr>
            <a:r>
              <a:rPr lang="ja-JP" altLang="en-US" sz="2000" dirty="0"/>
              <a:t>③地球・宇宙規模の社会課題解決を目指し、まだ顧客が見えない場合、現段階で想定される顧客を記載してください。</a:t>
            </a:r>
          </a:p>
        </p:txBody>
      </p:sp>
      <p:sp>
        <p:nvSpPr>
          <p:cNvPr id="6" name="コンテンツ プレースホルダー 2">
            <a:extLst>
              <a:ext uri="{FF2B5EF4-FFF2-40B4-BE49-F238E27FC236}">
                <a16:creationId xmlns:a16="http://schemas.microsoft.com/office/drawing/2014/main" id="{DC41A670-EEFD-48D5-81C5-11B94E73E3C1}"/>
              </a:ext>
            </a:extLst>
          </p:cNvPr>
          <p:cNvSpPr txBox="1">
            <a:spLocks/>
          </p:cNvSpPr>
          <p:nvPr/>
        </p:nvSpPr>
        <p:spPr>
          <a:xfrm>
            <a:off x="0" y="4412493"/>
            <a:ext cx="12192000" cy="215098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en-US" altLang="ja-JP" dirty="0"/>
              <a:t>(2)</a:t>
            </a:r>
            <a:r>
              <a:rPr lang="ja-JP" altLang="en-US" dirty="0"/>
              <a:t>顧客の課題</a:t>
            </a:r>
            <a:endParaRPr lang="en-US" altLang="ja-JP" dirty="0"/>
          </a:p>
          <a:p>
            <a:pPr marL="0" indent="0">
              <a:buFont typeface="Arial" panose="020B0604020202020204" pitchFamily="34" charset="0"/>
              <a:buNone/>
            </a:pPr>
            <a:r>
              <a:rPr lang="ja-JP" altLang="en-US" sz="2000" dirty="0"/>
              <a:t>顧客の課題（ペイン）について具体的に記載してください。</a:t>
            </a:r>
            <a:endParaRPr lang="en-US" altLang="ja-JP" sz="2000" dirty="0"/>
          </a:p>
          <a:p>
            <a:pPr marL="0" indent="0">
              <a:buFont typeface="Arial" panose="020B0604020202020204" pitchFamily="34" charset="0"/>
              <a:buNone/>
            </a:pPr>
            <a:endParaRPr lang="ja-JP" altLang="en-US" sz="2000" dirty="0"/>
          </a:p>
          <a:p>
            <a:pPr marL="0" indent="0">
              <a:buFont typeface="Arial" panose="020B0604020202020204" pitchFamily="34" charset="0"/>
              <a:buNone/>
            </a:pPr>
            <a:r>
              <a:rPr lang="ja-JP" altLang="en-US" sz="2000" dirty="0"/>
              <a:t>●現時点で存在する課題解決策（製品・サービス等）の内容とその問題点についても記載してください。</a:t>
            </a:r>
            <a:endParaRPr lang="en-US" altLang="ja-JP" sz="2000" dirty="0"/>
          </a:p>
          <a:p>
            <a:pPr marL="0" indent="0">
              <a:buFont typeface="Arial" panose="020B0604020202020204" pitchFamily="34" charset="0"/>
              <a:buNone/>
            </a:pPr>
            <a:r>
              <a:rPr lang="ja-JP" altLang="en-US" sz="2000" dirty="0"/>
              <a:t>（既存の解決策がない場合は、ない旨を記載してください。）</a:t>
            </a:r>
          </a:p>
        </p:txBody>
      </p:sp>
      <p:sp>
        <p:nvSpPr>
          <p:cNvPr id="7" name="正方形/長方形 6">
            <a:extLst>
              <a:ext uri="{FF2B5EF4-FFF2-40B4-BE49-F238E27FC236}">
                <a16:creationId xmlns:a16="http://schemas.microsoft.com/office/drawing/2014/main" id="{0C669C4F-DF5E-BDD3-26AD-E32588114FBB}"/>
              </a:ext>
            </a:extLst>
          </p:cNvPr>
          <p:cNvSpPr/>
          <p:nvPr/>
        </p:nvSpPr>
        <p:spPr>
          <a:xfrm>
            <a:off x="121972" y="1291116"/>
            <a:ext cx="1976991" cy="448874"/>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latin typeface="Meiryo UI" panose="020B0604030504040204" pitchFamily="50" charset="-128"/>
                <a:ea typeface="Meiryo UI" panose="020B0604030504040204" pitchFamily="50" charset="-128"/>
              </a:rPr>
              <a:t>記載例</a:t>
            </a:r>
          </a:p>
        </p:txBody>
      </p:sp>
    </p:spTree>
    <p:extLst>
      <p:ext uri="{BB962C8B-B14F-4D97-AF65-F5344CB8AC3E}">
        <p14:creationId xmlns:p14="http://schemas.microsoft.com/office/powerpoint/2010/main" val="3093542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3EC318-602F-BF91-5FD3-68416FEEA57D}"/>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C52C7C40-C57C-3972-FEF7-D286E08F06D9}"/>
              </a:ext>
            </a:extLst>
          </p:cNvPr>
          <p:cNvSpPr>
            <a:spLocks noGrp="1"/>
          </p:cNvSpPr>
          <p:nvPr>
            <p:ph type="title"/>
          </p:nvPr>
        </p:nvSpPr>
        <p:spPr/>
        <p:txBody>
          <a:bodyPr/>
          <a:lstStyle/>
          <a:p>
            <a:r>
              <a:rPr lang="en-US" altLang="ja-JP" dirty="0"/>
              <a:t>2</a:t>
            </a:r>
            <a:r>
              <a:rPr kumimoji="1" lang="en-US" altLang="ja-JP" dirty="0"/>
              <a:t>. </a:t>
            </a:r>
            <a:r>
              <a:rPr kumimoji="1" lang="ja-JP" altLang="en-US" dirty="0"/>
              <a:t>解決策</a:t>
            </a:r>
          </a:p>
        </p:txBody>
      </p:sp>
      <p:sp>
        <p:nvSpPr>
          <p:cNvPr id="3" name="コンテンツ プレースホルダー 2">
            <a:extLst>
              <a:ext uri="{FF2B5EF4-FFF2-40B4-BE49-F238E27FC236}">
                <a16:creationId xmlns:a16="http://schemas.microsoft.com/office/drawing/2014/main" id="{B5879D17-DFC6-7D21-BF71-42CE621CE6D1}"/>
              </a:ext>
            </a:extLst>
          </p:cNvPr>
          <p:cNvSpPr>
            <a:spLocks noGrp="1"/>
          </p:cNvSpPr>
          <p:nvPr>
            <p:ph idx="1"/>
          </p:nvPr>
        </p:nvSpPr>
        <p:spPr>
          <a:xfrm>
            <a:off x="0" y="625511"/>
            <a:ext cx="12049246" cy="2233436"/>
          </a:xfrm>
        </p:spPr>
        <p:txBody>
          <a:bodyPr>
            <a:normAutofit/>
          </a:bodyPr>
          <a:lstStyle/>
          <a:p>
            <a:r>
              <a:rPr kumimoji="1" lang="ja-JP" altLang="en-US" dirty="0">
                <a:highlight>
                  <a:srgbClr val="FFFF00"/>
                </a:highlight>
              </a:rPr>
              <a:t>課題をどのように解決するかを記載してください。</a:t>
            </a:r>
          </a:p>
          <a:p>
            <a:r>
              <a:rPr kumimoji="1" lang="ja-JP" altLang="en-US" dirty="0">
                <a:highlight>
                  <a:srgbClr val="FFFF00"/>
                </a:highlight>
              </a:rPr>
              <a:t>根本的な部分だけを簡</a:t>
            </a:r>
            <a:r>
              <a:rPr lang="ja-JP" altLang="en-US" dirty="0">
                <a:highlight>
                  <a:srgbClr val="FFFF00"/>
                </a:highlight>
              </a:rPr>
              <a:t>潔に記載することが望ましいです。</a:t>
            </a:r>
            <a:endParaRPr kumimoji="1" lang="ja-JP" altLang="en-US" dirty="0">
              <a:highlight>
                <a:srgbClr val="FFFF00"/>
              </a:highlight>
            </a:endParaRPr>
          </a:p>
        </p:txBody>
      </p:sp>
      <p:sp>
        <p:nvSpPr>
          <p:cNvPr id="5" name="コンテンツ プレースホルダー 2">
            <a:extLst>
              <a:ext uri="{FF2B5EF4-FFF2-40B4-BE49-F238E27FC236}">
                <a16:creationId xmlns:a16="http://schemas.microsoft.com/office/drawing/2014/main" id="{8BA8AB47-3131-6693-2424-745F4CF8974B}"/>
              </a:ext>
            </a:extLst>
          </p:cNvPr>
          <p:cNvSpPr txBox="1">
            <a:spLocks/>
          </p:cNvSpPr>
          <p:nvPr/>
        </p:nvSpPr>
        <p:spPr>
          <a:xfrm>
            <a:off x="0" y="2956432"/>
            <a:ext cx="12192000" cy="303208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en-US" altLang="ja-JP" dirty="0"/>
              <a:t>(1)</a:t>
            </a:r>
            <a:r>
              <a:rPr lang="ja-JP" altLang="en-US" dirty="0"/>
              <a:t>シーズの詳細</a:t>
            </a:r>
            <a:endParaRPr lang="en-US" altLang="ja-JP" dirty="0"/>
          </a:p>
          <a:p>
            <a:pPr marL="0" indent="0">
              <a:buFont typeface="Arial" panose="020B0604020202020204" pitchFamily="34" charset="0"/>
              <a:buNone/>
            </a:pPr>
            <a:r>
              <a:rPr lang="en-US" altLang="ja-JP" sz="2000" dirty="0"/>
              <a:t>※</a:t>
            </a:r>
            <a:r>
              <a:rPr lang="ja-JP" altLang="en-US" sz="2000" dirty="0"/>
              <a:t>創出を目指すスタートアップの核となる研究成果を基にしたシーズについて詳細を記載してください。</a:t>
            </a:r>
          </a:p>
          <a:p>
            <a:pPr marL="0" indent="0">
              <a:buFont typeface="Arial" panose="020B0604020202020204" pitchFamily="34" charset="0"/>
              <a:buNone/>
            </a:pPr>
            <a:r>
              <a:rPr lang="en-US" altLang="ja-JP" sz="2000" dirty="0"/>
              <a:t>※</a:t>
            </a:r>
            <a:r>
              <a:rPr lang="ja-JP" altLang="en-US" sz="2000" dirty="0"/>
              <a:t>シーズに関する研究開発の進捗状況を含めてください。</a:t>
            </a:r>
          </a:p>
        </p:txBody>
      </p:sp>
      <p:sp>
        <p:nvSpPr>
          <p:cNvPr id="7" name="正方形/長方形 6">
            <a:extLst>
              <a:ext uri="{FF2B5EF4-FFF2-40B4-BE49-F238E27FC236}">
                <a16:creationId xmlns:a16="http://schemas.microsoft.com/office/drawing/2014/main" id="{29489D33-85E4-8FB3-1C98-E3FA1DBE54A7}"/>
              </a:ext>
            </a:extLst>
          </p:cNvPr>
          <p:cNvSpPr/>
          <p:nvPr/>
        </p:nvSpPr>
        <p:spPr>
          <a:xfrm>
            <a:off x="121972" y="2239039"/>
            <a:ext cx="1976991" cy="448874"/>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latin typeface="Meiryo UI" panose="020B0604030504040204" pitchFamily="50" charset="-128"/>
                <a:ea typeface="Meiryo UI" panose="020B0604030504040204" pitchFamily="50" charset="-128"/>
              </a:rPr>
              <a:t>記載例</a:t>
            </a:r>
          </a:p>
        </p:txBody>
      </p:sp>
    </p:spTree>
    <p:extLst>
      <p:ext uri="{BB962C8B-B14F-4D97-AF65-F5344CB8AC3E}">
        <p14:creationId xmlns:p14="http://schemas.microsoft.com/office/powerpoint/2010/main" val="1586747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A71A3A-2EB3-3417-7D3F-3A1680AA5218}"/>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FDFA1ABA-F8BB-D2A5-C4CE-814DEAD532B9}"/>
              </a:ext>
            </a:extLst>
          </p:cNvPr>
          <p:cNvSpPr>
            <a:spLocks noGrp="1"/>
          </p:cNvSpPr>
          <p:nvPr>
            <p:ph type="title"/>
          </p:nvPr>
        </p:nvSpPr>
        <p:spPr/>
        <p:txBody>
          <a:bodyPr/>
          <a:lstStyle/>
          <a:p>
            <a:r>
              <a:rPr kumimoji="1" lang="en-US" altLang="ja-JP" dirty="0"/>
              <a:t>3. </a:t>
            </a:r>
            <a:r>
              <a:rPr kumimoji="1" lang="ja-JP" altLang="en-US" dirty="0"/>
              <a:t>技術・知財</a:t>
            </a:r>
          </a:p>
        </p:txBody>
      </p:sp>
      <p:sp>
        <p:nvSpPr>
          <p:cNvPr id="3" name="コンテンツ プレースホルダー 2">
            <a:extLst>
              <a:ext uri="{FF2B5EF4-FFF2-40B4-BE49-F238E27FC236}">
                <a16:creationId xmlns:a16="http://schemas.microsoft.com/office/drawing/2014/main" id="{40DD33FE-E3E1-FBF4-E1C4-E03694698170}"/>
              </a:ext>
            </a:extLst>
          </p:cNvPr>
          <p:cNvSpPr>
            <a:spLocks noGrp="1"/>
          </p:cNvSpPr>
          <p:nvPr>
            <p:ph idx="1"/>
          </p:nvPr>
        </p:nvSpPr>
        <p:spPr>
          <a:xfrm>
            <a:off x="0" y="625511"/>
            <a:ext cx="12049246" cy="1932493"/>
          </a:xfrm>
        </p:spPr>
        <p:txBody>
          <a:bodyPr>
            <a:normAutofit/>
          </a:bodyPr>
          <a:lstStyle/>
          <a:p>
            <a:r>
              <a:rPr kumimoji="1" lang="ja-JP" altLang="en-US" dirty="0">
                <a:highlight>
                  <a:srgbClr val="FFFF00"/>
                </a:highlight>
              </a:rPr>
              <a:t>どのようなテクノロジーを使うと解決策が実現できるかの情報を、記載してください。</a:t>
            </a:r>
          </a:p>
          <a:p>
            <a:r>
              <a:rPr kumimoji="1" lang="ja-JP" altLang="en-US" dirty="0">
                <a:highlight>
                  <a:srgbClr val="FFFF00"/>
                </a:highlight>
              </a:rPr>
              <a:t>基本特許（予定も含めて）がある場合は内容を記載してください。</a:t>
            </a:r>
          </a:p>
        </p:txBody>
      </p:sp>
      <p:sp>
        <p:nvSpPr>
          <p:cNvPr id="5" name="コンテンツ プレースホルダー 2">
            <a:extLst>
              <a:ext uri="{FF2B5EF4-FFF2-40B4-BE49-F238E27FC236}">
                <a16:creationId xmlns:a16="http://schemas.microsoft.com/office/drawing/2014/main" id="{EC26DA05-A4F8-F011-69A8-521AD74E66DA}"/>
              </a:ext>
            </a:extLst>
          </p:cNvPr>
          <p:cNvSpPr txBox="1">
            <a:spLocks/>
          </p:cNvSpPr>
          <p:nvPr/>
        </p:nvSpPr>
        <p:spPr>
          <a:xfrm>
            <a:off x="0" y="3309669"/>
            <a:ext cx="12192000" cy="530192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10000"/>
              </a:lnSpc>
              <a:buFont typeface="Arial" panose="020B0604020202020204" pitchFamily="34" charset="0"/>
              <a:buNone/>
            </a:pPr>
            <a:r>
              <a:rPr lang="en-US" altLang="ja-JP" sz="2400" dirty="0"/>
              <a:t>(2)</a:t>
            </a:r>
            <a:r>
              <a:rPr lang="ja-JP" altLang="en-US" sz="2400" dirty="0"/>
              <a:t>知的財産の状況</a:t>
            </a:r>
            <a:endParaRPr lang="en-US" altLang="ja-JP" sz="2400" dirty="0"/>
          </a:p>
          <a:p>
            <a:pPr marL="0" indent="0">
              <a:lnSpc>
                <a:spcPct val="110000"/>
              </a:lnSpc>
              <a:buFont typeface="Arial" panose="020B0604020202020204" pitchFamily="34" charset="0"/>
              <a:buNone/>
            </a:pPr>
            <a:r>
              <a:rPr lang="ja-JP" altLang="en-US" sz="2000" dirty="0"/>
              <a:t>特許を取得している場合、発明の名称、特許番号（または出願番号）、発明者、出願人、出願日を記載してください。</a:t>
            </a:r>
            <a:endParaRPr lang="en-US" altLang="ja-JP" sz="2000" dirty="0"/>
          </a:p>
          <a:p>
            <a:pPr marL="0" indent="0">
              <a:lnSpc>
                <a:spcPct val="110000"/>
              </a:lnSpc>
              <a:buFont typeface="Arial" panose="020B0604020202020204" pitchFamily="34" charset="0"/>
              <a:buNone/>
            </a:pPr>
            <a:r>
              <a:rPr lang="ja-JP" altLang="en-US" sz="2000" dirty="0"/>
              <a:t>特許以外の知的財産権の場合も、同様の情報を記載ください。</a:t>
            </a:r>
          </a:p>
          <a:p>
            <a:pPr marL="0" indent="0">
              <a:lnSpc>
                <a:spcPct val="110000"/>
              </a:lnSpc>
              <a:buFont typeface="Arial" panose="020B0604020202020204" pitchFamily="34" charset="0"/>
              <a:buNone/>
            </a:pPr>
            <a:r>
              <a:rPr lang="ja-JP" altLang="en-US" sz="2000" dirty="0"/>
              <a:t>　記載例：</a:t>
            </a:r>
            <a:r>
              <a:rPr lang="en-US" altLang="ja-JP" sz="2000" dirty="0" err="1"/>
              <a:t>aaa</a:t>
            </a:r>
            <a:r>
              <a:rPr lang="ja-JP" altLang="en-US" sz="2000" dirty="0"/>
              <a:t>の装置およびその製造方法、第</a:t>
            </a:r>
            <a:r>
              <a:rPr lang="en-US" altLang="ja-JP" sz="2000" dirty="0"/>
              <a:t>xxx</a:t>
            </a:r>
            <a:r>
              <a:rPr lang="ja-JP" altLang="en-US" sz="2000" dirty="0"/>
              <a:t>号</a:t>
            </a:r>
            <a:r>
              <a:rPr lang="en-US" altLang="ja-JP" sz="2000" dirty="0"/>
              <a:t>(</a:t>
            </a:r>
            <a:r>
              <a:rPr lang="ja-JP" altLang="en-US" sz="2000" dirty="0"/>
              <a:t>特願</a:t>
            </a:r>
            <a:r>
              <a:rPr lang="en-US" altLang="ja-JP" sz="2000" dirty="0"/>
              <a:t>20yy-zzz)</a:t>
            </a:r>
            <a:r>
              <a:rPr lang="ja-JP" altLang="en-US" sz="2000" dirty="0"/>
              <a:t>、○○○○、</a:t>
            </a:r>
            <a:r>
              <a:rPr lang="en-US" altLang="ja-JP" sz="2000" dirty="0" err="1"/>
              <a:t>xyz</a:t>
            </a:r>
            <a:r>
              <a:rPr lang="ja-JP" altLang="en-US" sz="2000" dirty="0"/>
              <a:t>大学、</a:t>
            </a:r>
            <a:r>
              <a:rPr lang="en-US" altLang="ja-JP" sz="2000" dirty="0"/>
              <a:t>20xx</a:t>
            </a:r>
            <a:r>
              <a:rPr lang="ja-JP" altLang="en-US" sz="2000" dirty="0"/>
              <a:t>年</a:t>
            </a:r>
            <a:r>
              <a:rPr lang="en-US" altLang="ja-JP" sz="2000" dirty="0"/>
              <a:t>y</a:t>
            </a:r>
            <a:r>
              <a:rPr lang="ja-JP" altLang="en-US" sz="2000" dirty="0"/>
              <a:t>月</a:t>
            </a:r>
            <a:r>
              <a:rPr lang="en-US" altLang="ja-JP" sz="2000" dirty="0"/>
              <a:t>z</a:t>
            </a:r>
            <a:r>
              <a:rPr lang="ja-JP" altLang="en-US" sz="2000" dirty="0"/>
              <a:t>日出願</a:t>
            </a:r>
          </a:p>
          <a:p>
            <a:pPr marL="0" indent="0">
              <a:lnSpc>
                <a:spcPct val="110000"/>
              </a:lnSpc>
              <a:buFont typeface="Arial" panose="020B0604020202020204" pitchFamily="34" charset="0"/>
              <a:buNone/>
            </a:pPr>
            <a:r>
              <a:rPr lang="en-US" altLang="ja-JP" sz="1600" dirty="0"/>
              <a:t>※</a:t>
            </a:r>
            <a:r>
              <a:rPr lang="ja-JP" altLang="en-US" sz="1600" dirty="0"/>
              <a:t>将来、当該シーズによるスタートアップを創出しようとした場合、シーズの発明者およびシーズが帰属する機関等（出願人）の同意が得られているかについて必ず記載してください。</a:t>
            </a:r>
          </a:p>
          <a:p>
            <a:pPr marL="0" indent="0">
              <a:lnSpc>
                <a:spcPct val="110000"/>
              </a:lnSpc>
              <a:buFont typeface="Arial" panose="020B0604020202020204" pitchFamily="34" charset="0"/>
              <a:buNone/>
            </a:pPr>
            <a:r>
              <a:rPr lang="en-US" altLang="ja-JP" sz="1600" dirty="0"/>
              <a:t>※</a:t>
            </a:r>
            <a:r>
              <a:rPr lang="ja-JP" altLang="en-US" sz="1600" dirty="0"/>
              <a:t>当該シーズについて、既に企業と共同研究を行っている場合やライセンス契約等がある場合は、その状況について具体的に記載してください。</a:t>
            </a:r>
          </a:p>
          <a:p>
            <a:pPr marL="0" indent="0">
              <a:lnSpc>
                <a:spcPct val="110000"/>
              </a:lnSpc>
              <a:buFont typeface="Arial" panose="020B0604020202020204" pitchFamily="34" charset="0"/>
              <a:buNone/>
            </a:pPr>
            <a:r>
              <a:rPr lang="en-US" altLang="ja-JP" sz="1600" dirty="0"/>
              <a:t>※</a:t>
            </a:r>
            <a:r>
              <a:rPr lang="ja-JP" altLang="en-US" sz="1600" dirty="0"/>
              <a:t>当該シーズの知的財産の先行技術に対する競争優位性と、今後に向けた知的財産戦略についても具体的に記載してください。</a:t>
            </a:r>
          </a:p>
        </p:txBody>
      </p:sp>
      <p:sp>
        <p:nvSpPr>
          <p:cNvPr id="7" name="コンテンツ プレースホルダー 2">
            <a:extLst>
              <a:ext uri="{FF2B5EF4-FFF2-40B4-BE49-F238E27FC236}">
                <a16:creationId xmlns:a16="http://schemas.microsoft.com/office/drawing/2014/main" id="{18A9D4A2-C45C-07D0-C30E-CB9129B2C8EE}"/>
              </a:ext>
            </a:extLst>
          </p:cNvPr>
          <p:cNvSpPr txBox="1">
            <a:spLocks/>
          </p:cNvSpPr>
          <p:nvPr/>
        </p:nvSpPr>
        <p:spPr>
          <a:xfrm>
            <a:off x="0" y="2218434"/>
            <a:ext cx="12192000" cy="303208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en-US" altLang="ja-JP" dirty="0"/>
              <a:t>(1)</a:t>
            </a:r>
            <a:r>
              <a:rPr lang="ja-JP" altLang="en-US" dirty="0"/>
              <a:t>解決のために用いるテクノロジー</a:t>
            </a:r>
            <a:endParaRPr lang="en-US" altLang="ja-JP" dirty="0"/>
          </a:p>
          <a:p>
            <a:pPr marL="0" indent="0">
              <a:buFont typeface="Arial" panose="020B0604020202020204" pitchFamily="34" charset="0"/>
              <a:buNone/>
            </a:pPr>
            <a:r>
              <a:rPr lang="en-US" altLang="ja-JP" sz="2000" dirty="0"/>
              <a:t>※</a:t>
            </a:r>
            <a:r>
              <a:rPr lang="ja-JP" altLang="en-US" sz="2000" dirty="0"/>
              <a:t>課題を解決するための技術について詳細を記載してください。</a:t>
            </a:r>
          </a:p>
        </p:txBody>
      </p:sp>
      <p:sp>
        <p:nvSpPr>
          <p:cNvPr id="8" name="正方形/長方形 7">
            <a:extLst>
              <a:ext uri="{FF2B5EF4-FFF2-40B4-BE49-F238E27FC236}">
                <a16:creationId xmlns:a16="http://schemas.microsoft.com/office/drawing/2014/main" id="{2DB42BCA-63D1-804D-EEFF-FE1C07372FC5}"/>
              </a:ext>
            </a:extLst>
          </p:cNvPr>
          <p:cNvSpPr/>
          <p:nvPr/>
        </p:nvSpPr>
        <p:spPr>
          <a:xfrm>
            <a:off x="121972" y="1698657"/>
            <a:ext cx="1976991" cy="448874"/>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latin typeface="Meiryo UI" panose="020B0604030504040204" pitchFamily="50" charset="-128"/>
                <a:ea typeface="Meiryo UI" panose="020B0604030504040204" pitchFamily="50" charset="-128"/>
              </a:rPr>
              <a:t>記載例</a:t>
            </a:r>
          </a:p>
        </p:txBody>
      </p:sp>
    </p:spTree>
    <p:extLst>
      <p:ext uri="{BB962C8B-B14F-4D97-AF65-F5344CB8AC3E}">
        <p14:creationId xmlns:p14="http://schemas.microsoft.com/office/powerpoint/2010/main" val="3571694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BC4FEB-693D-0379-362F-DD3355D68A57}"/>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BE1847C6-3CFB-EF02-3E1F-1B3207623991}"/>
              </a:ext>
            </a:extLst>
          </p:cNvPr>
          <p:cNvSpPr>
            <a:spLocks noGrp="1"/>
          </p:cNvSpPr>
          <p:nvPr>
            <p:ph type="title"/>
          </p:nvPr>
        </p:nvSpPr>
        <p:spPr/>
        <p:txBody>
          <a:bodyPr/>
          <a:lstStyle/>
          <a:p>
            <a:r>
              <a:rPr kumimoji="1" lang="en-US" altLang="ja-JP" dirty="0"/>
              <a:t>4. </a:t>
            </a:r>
            <a:r>
              <a:rPr kumimoji="1" lang="ja-JP" altLang="en-US" dirty="0"/>
              <a:t>市場規模</a:t>
            </a:r>
          </a:p>
        </p:txBody>
      </p:sp>
      <p:sp>
        <p:nvSpPr>
          <p:cNvPr id="3" name="コンテンツ プレースホルダー 2">
            <a:extLst>
              <a:ext uri="{FF2B5EF4-FFF2-40B4-BE49-F238E27FC236}">
                <a16:creationId xmlns:a16="http://schemas.microsoft.com/office/drawing/2014/main" id="{C923B8BB-516A-0E75-23D9-723505C72838}"/>
              </a:ext>
            </a:extLst>
          </p:cNvPr>
          <p:cNvSpPr>
            <a:spLocks noGrp="1"/>
          </p:cNvSpPr>
          <p:nvPr>
            <p:ph idx="1"/>
          </p:nvPr>
        </p:nvSpPr>
        <p:spPr>
          <a:xfrm>
            <a:off x="0" y="625512"/>
            <a:ext cx="12049246" cy="607422"/>
          </a:xfrm>
        </p:spPr>
        <p:txBody>
          <a:bodyPr/>
          <a:lstStyle/>
          <a:p>
            <a:r>
              <a:rPr kumimoji="1" lang="ja-JP" altLang="en-US" dirty="0">
                <a:highlight>
                  <a:srgbClr val="FFFF00"/>
                </a:highlight>
              </a:rPr>
              <a:t>ターゲットとする市場について記載してください。</a:t>
            </a:r>
          </a:p>
        </p:txBody>
      </p:sp>
      <p:sp>
        <p:nvSpPr>
          <p:cNvPr id="5" name="コンテンツ プレースホルダー 2">
            <a:extLst>
              <a:ext uri="{FF2B5EF4-FFF2-40B4-BE49-F238E27FC236}">
                <a16:creationId xmlns:a16="http://schemas.microsoft.com/office/drawing/2014/main" id="{DE326CF3-0DCC-4401-4338-9B625CAE92B1}"/>
              </a:ext>
            </a:extLst>
          </p:cNvPr>
          <p:cNvSpPr txBox="1">
            <a:spLocks/>
          </p:cNvSpPr>
          <p:nvPr/>
        </p:nvSpPr>
        <p:spPr>
          <a:xfrm>
            <a:off x="0" y="1912957"/>
            <a:ext cx="12192000" cy="303208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en-US" altLang="ja-JP" dirty="0"/>
              <a:t>(1)</a:t>
            </a:r>
            <a:r>
              <a:rPr lang="ja-JP" altLang="en-US" dirty="0"/>
              <a:t>製品・サービスの構想</a:t>
            </a:r>
            <a:endParaRPr lang="en-US" altLang="ja-JP" dirty="0"/>
          </a:p>
          <a:p>
            <a:pPr marL="0" indent="0">
              <a:buFont typeface="Arial" panose="020B0604020202020204" pitchFamily="34" charset="0"/>
              <a:buNone/>
            </a:pPr>
            <a:r>
              <a:rPr lang="en-US" altLang="ja-JP" sz="2000" dirty="0"/>
              <a:t>※</a:t>
            </a:r>
            <a:r>
              <a:rPr lang="ja-JP" altLang="en-US" sz="2000" dirty="0"/>
              <a:t>　以下の内容は記載ポイントの例示です。</a:t>
            </a:r>
            <a:endParaRPr lang="en-US" altLang="ja-JP" sz="2000" dirty="0"/>
          </a:p>
          <a:p>
            <a:pPr marL="0" indent="0">
              <a:buFont typeface="Arial" panose="020B0604020202020204" pitchFamily="34" charset="0"/>
              <a:buNone/>
            </a:pPr>
            <a:r>
              <a:rPr lang="ja-JP" altLang="en-US" sz="2000" dirty="0"/>
              <a:t>可能な限り調査や顧客インタビュー等のエビデンスに基づき検証の上、記載してください。</a:t>
            </a:r>
          </a:p>
          <a:p>
            <a:pPr marL="0" indent="0">
              <a:buFont typeface="Arial" panose="020B0604020202020204" pitchFamily="34" charset="0"/>
              <a:buNone/>
            </a:pPr>
            <a:r>
              <a:rPr lang="ja-JP" altLang="en-US" sz="2000" dirty="0"/>
              <a:t>●シーズを核にどのような製品・サービスを構想しているか、またその特徴や魅力（新しい付加価値）について顧客視点も踏まえ詳細を記載してください。</a:t>
            </a:r>
          </a:p>
          <a:p>
            <a:pPr marL="0" indent="0">
              <a:buFont typeface="Arial" panose="020B0604020202020204" pitchFamily="34" charset="0"/>
              <a:buNone/>
            </a:pPr>
            <a:r>
              <a:rPr lang="ja-JP" altLang="en-US" sz="2000" dirty="0"/>
              <a:t>●独自の価値の記載に当たっては、他社の商品・サービス構想との性能、コスト等を含めた比較を行い、メリット、デメリットについて記載してください。</a:t>
            </a:r>
          </a:p>
        </p:txBody>
      </p:sp>
      <p:sp>
        <p:nvSpPr>
          <p:cNvPr id="7" name="正方形/長方形 6">
            <a:extLst>
              <a:ext uri="{FF2B5EF4-FFF2-40B4-BE49-F238E27FC236}">
                <a16:creationId xmlns:a16="http://schemas.microsoft.com/office/drawing/2014/main" id="{5736C72E-BF4C-7C0A-E474-9B02AFA67FE1}"/>
              </a:ext>
            </a:extLst>
          </p:cNvPr>
          <p:cNvSpPr/>
          <p:nvPr/>
        </p:nvSpPr>
        <p:spPr>
          <a:xfrm>
            <a:off x="121972" y="1291116"/>
            <a:ext cx="1976991" cy="448874"/>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latin typeface="Meiryo UI" panose="020B0604030504040204" pitchFamily="50" charset="-128"/>
                <a:ea typeface="Meiryo UI" panose="020B0604030504040204" pitchFamily="50" charset="-128"/>
              </a:rPr>
              <a:t>記載例</a:t>
            </a:r>
          </a:p>
        </p:txBody>
      </p:sp>
    </p:spTree>
    <p:extLst>
      <p:ext uri="{BB962C8B-B14F-4D97-AF65-F5344CB8AC3E}">
        <p14:creationId xmlns:p14="http://schemas.microsoft.com/office/powerpoint/2010/main" val="3638742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7D775A-19CC-94F4-A129-622F7C5548C5}"/>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1C667686-9DFB-0C68-298E-88621847A838}"/>
              </a:ext>
            </a:extLst>
          </p:cNvPr>
          <p:cNvSpPr>
            <a:spLocks noGrp="1"/>
          </p:cNvSpPr>
          <p:nvPr>
            <p:ph type="title"/>
          </p:nvPr>
        </p:nvSpPr>
        <p:spPr/>
        <p:txBody>
          <a:bodyPr/>
          <a:lstStyle/>
          <a:p>
            <a:r>
              <a:rPr kumimoji="1" lang="en-US" altLang="ja-JP" dirty="0"/>
              <a:t>5. </a:t>
            </a:r>
            <a:r>
              <a:rPr kumimoji="1" lang="ja-JP" altLang="en-US" dirty="0"/>
              <a:t>競合比較</a:t>
            </a:r>
          </a:p>
        </p:txBody>
      </p:sp>
      <p:sp>
        <p:nvSpPr>
          <p:cNvPr id="3" name="コンテンツ プレースホルダー 2">
            <a:extLst>
              <a:ext uri="{FF2B5EF4-FFF2-40B4-BE49-F238E27FC236}">
                <a16:creationId xmlns:a16="http://schemas.microsoft.com/office/drawing/2014/main" id="{5894EDBF-B4EE-8145-8D6B-236189300155}"/>
              </a:ext>
            </a:extLst>
          </p:cNvPr>
          <p:cNvSpPr>
            <a:spLocks noGrp="1"/>
          </p:cNvSpPr>
          <p:nvPr>
            <p:ph idx="1"/>
          </p:nvPr>
        </p:nvSpPr>
        <p:spPr>
          <a:xfrm>
            <a:off x="0" y="625511"/>
            <a:ext cx="12049246" cy="1795571"/>
          </a:xfrm>
        </p:spPr>
        <p:txBody>
          <a:bodyPr>
            <a:normAutofit/>
          </a:bodyPr>
          <a:lstStyle/>
          <a:p>
            <a:r>
              <a:rPr kumimoji="1" lang="ja-JP" altLang="en-US" dirty="0">
                <a:highlight>
                  <a:srgbClr val="FFFF00"/>
                </a:highlight>
              </a:rPr>
              <a:t>同様の効用を提供している（可能性のある）競合に対し、どのような比較優位を有しているのかを記載してください。</a:t>
            </a:r>
          </a:p>
          <a:p>
            <a:r>
              <a:rPr kumimoji="1" lang="ja-JP" altLang="en-US" dirty="0">
                <a:highlight>
                  <a:srgbClr val="FFFF00"/>
                </a:highlight>
              </a:rPr>
              <a:t>競合他社比較表等を作成し利用するのも一案です。</a:t>
            </a:r>
          </a:p>
        </p:txBody>
      </p:sp>
      <p:sp>
        <p:nvSpPr>
          <p:cNvPr id="5" name="コンテンツ プレースホルダー 2">
            <a:extLst>
              <a:ext uri="{FF2B5EF4-FFF2-40B4-BE49-F238E27FC236}">
                <a16:creationId xmlns:a16="http://schemas.microsoft.com/office/drawing/2014/main" id="{661F88EB-3406-DEF8-1612-5081124AC088}"/>
              </a:ext>
            </a:extLst>
          </p:cNvPr>
          <p:cNvSpPr txBox="1">
            <a:spLocks/>
          </p:cNvSpPr>
          <p:nvPr/>
        </p:nvSpPr>
        <p:spPr>
          <a:xfrm>
            <a:off x="0" y="3026647"/>
            <a:ext cx="12192000" cy="303208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dirty="0"/>
              <a:t>（</a:t>
            </a:r>
            <a:r>
              <a:rPr lang="en-US" altLang="ja-JP" dirty="0"/>
              <a:t>1</a:t>
            </a:r>
            <a:r>
              <a:rPr lang="ja-JP" altLang="en-US" dirty="0"/>
              <a:t>）シーズの革新性・優位性</a:t>
            </a:r>
          </a:p>
          <a:p>
            <a:pPr marL="0" indent="0">
              <a:buFont typeface="Arial" panose="020B0604020202020204" pitchFamily="34" charset="0"/>
              <a:buNone/>
            </a:pPr>
            <a:r>
              <a:rPr lang="en-US" altLang="ja-JP" sz="2000" dirty="0"/>
              <a:t>※</a:t>
            </a:r>
            <a:r>
              <a:rPr lang="ja-JP" altLang="en-US" sz="2000" dirty="0"/>
              <a:t>比較対象となる技術の文献・特許、公開情報に関する内容を記載してください。現時点で、直接的に比較できる対象がない場合、対象を広げ、将来、後追いで競合となりうる関連技術、周辺技術、代替技術などの脅威を記載してください。</a:t>
            </a:r>
          </a:p>
          <a:p>
            <a:pPr marL="0" indent="0">
              <a:buFont typeface="Arial" panose="020B0604020202020204" pitchFamily="34" charset="0"/>
              <a:buNone/>
            </a:pPr>
            <a:r>
              <a:rPr lang="en-US" altLang="ja-JP" sz="2000" dirty="0"/>
              <a:t>※</a:t>
            </a:r>
            <a:r>
              <a:rPr lang="ja-JP" altLang="en-US" sz="2000" dirty="0"/>
              <a:t>国内外の類似研究・先行技術の進捗状況、達成見込みについて分かる範囲で調べて記載してください。</a:t>
            </a:r>
          </a:p>
          <a:p>
            <a:pPr marL="0" indent="0">
              <a:buFont typeface="Arial" panose="020B0604020202020204" pitchFamily="34" charset="0"/>
              <a:buNone/>
            </a:pPr>
            <a:r>
              <a:rPr lang="en-US" altLang="ja-JP" sz="2000" dirty="0"/>
              <a:t>※</a:t>
            </a:r>
            <a:r>
              <a:rPr lang="ja-JP" altLang="en-US" sz="2000" dirty="0"/>
              <a:t>将来（短期および中長期）、競合技術との競争環境がどのような状況となるか、可能な範囲で予測して、記載してください。</a:t>
            </a:r>
          </a:p>
          <a:p>
            <a:pPr marL="0" indent="0">
              <a:buFont typeface="Arial" panose="020B0604020202020204" pitchFamily="34" charset="0"/>
              <a:buNone/>
            </a:pPr>
            <a:r>
              <a:rPr lang="en-US" altLang="ja-JP" sz="2000" dirty="0"/>
              <a:t>※</a:t>
            </a:r>
            <a:r>
              <a:rPr lang="ja-JP" altLang="en-US" sz="2000" dirty="0"/>
              <a:t>類似技術・先行技術等の状況分析を踏まえ、シーズの革新性・優位性について、記載してください。</a:t>
            </a:r>
          </a:p>
          <a:p>
            <a:pPr marL="0" indent="0">
              <a:buFont typeface="Arial" panose="020B0604020202020204" pitchFamily="34" charset="0"/>
              <a:buNone/>
            </a:pPr>
            <a:endParaRPr lang="ja-JP" altLang="en-US" sz="2000" dirty="0"/>
          </a:p>
        </p:txBody>
      </p:sp>
      <p:sp>
        <p:nvSpPr>
          <p:cNvPr id="7" name="正方形/長方形 6">
            <a:extLst>
              <a:ext uri="{FF2B5EF4-FFF2-40B4-BE49-F238E27FC236}">
                <a16:creationId xmlns:a16="http://schemas.microsoft.com/office/drawing/2014/main" id="{D5E56B1B-803E-8684-2A24-330DBBC4EA1E}"/>
              </a:ext>
            </a:extLst>
          </p:cNvPr>
          <p:cNvSpPr/>
          <p:nvPr/>
        </p:nvSpPr>
        <p:spPr>
          <a:xfrm>
            <a:off x="121972" y="2062390"/>
            <a:ext cx="1976991" cy="448874"/>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latin typeface="Meiryo UI" panose="020B0604030504040204" pitchFamily="50" charset="-128"/>
                <a:ea typeface="Meiryo UI" panose="020B0604030504040204" pitchFamily="50" charset="-128"/>
              </a:rPr>
              <a:t>記載例</a:t>
            </a:r>
          </a:p>
        </p:txBody>
      </p:sp>
    </p:spTree>
    <p:extLst>
      <p:ext uri="{BB962C8B-B14F-4D97-AF65-F5344CB8AC3E}">
        <p14:creationId xmlns:p14="http://schemas.microsoft.com/office/powerpoint/2010/main" val="9861551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DCFE65-0FDF-CF4F-143B-40BC7AD77C39}"/>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D5D6D6FB-750F-76E0-3B2C-1874A90E0317}"/>
              </a:ext>
            </a:extLst>
          </p:cNvPr>
          <p:cNvSpPr>
            <a:spLocks noGrp="1"/>
          </p:cNvSpPr>
          <p:nvPr>
            <p:ph type="title"/>
          </p:nvPr>
        </p:nvSpPr>
        <p:spPr/>
        <p:txBody>
          <a:bodyPr/>
          <a:lstStyle/>
          <a:p>
            <a:r>
              <a:rPr kumimoji="1" lang="en-US" altLang="ja-JP" dirty="0"/>
              <a:t>6. </a:t>
            </a:r>
            <a:r>
              <a:rPr lang="ja-JP" altLang="en-US" dirty="0"/>
              <a:t>ビジネスモデル</a:t>
            </a:r>
            <a:endParaRPr kumimoji="1" lang="ja-JP" altLang="en-US" dirty="0"/>
          </a:p>
        </p:txBody>
      </p:sp>
      <p:sp>
        <p:nvSpPr>
          <p:cNvPr id="3" name="コンテンツ プレースホルダー 2">
            <a:extLst>
              <a:ext uri="{FF2B5EF4-FFF2-40B4-BE49-F238E27FC236}">
                <a16:creationId xmlns:a16="http://schemas.microsoft.com/office/drawing/2014/main" id="{3DB66CC3-7B74-C773-C774-8E16A939CF14}"/>
              </a:ext>
            </a:extLst>
          </p:cNvPr>
          <p:cNvSpPr>
            <a:spLocks noGrp="1"/>
          </p:cNvSpPr>
          <p:nvPr>
            <p:ph idx="1"/>
          </p:nvPr>
        </p:nvSpPr>
        <p:spPr>
          <a:xfrm>
            <a:off x="0" y="625511"/>
            <a:ext cx="12049246" cy="3551633"/>
          </a:xfrm>
        </p:spPr>
        <p:txBody>
          <a:bodyPr>
            <a:normAutofit/>
          </a:bodyPr>
          <a:lstStyle/>
          <a:p>
            <a:r>
              <a:rPr kumimoji="1" lang="ja-JP" altLang="en-US" dirty="0">
                <a:highlight>
                  <a:srgbClr val="FFFF00"/>
                </a:highlight>
              </a:rPr>
              <a:t>どのようにお金を稼ぐかを説明して下さい。</a:t>
            </a:r>
          </a:p>
          <a:p>
            <a:r>
              <a:rPr kumimoji="1" lang="ja-JP" altLang="en-US" dirty="0">
                <a:highlight>
                  <a:srgbClr val="FFFF00"/>
                </a:highlight>
              </a:rPr>
              <a:t>現時点で複雑な図などを描く必要はありません。ピッチで伝えられるシンプルなビジネスモデルを記載してください。</a:t>
            </a:r>
          </a:p>
        </p:txBody>
      </p:sp>
    </p:spTree>
    <p:extLst>
      <p:ext uri="{BB962C8B-B14F-4D97-AF65-F5344CB8AC3E}">
        <p14:creationId xmlns:p14="http://schemas.microsoft.com/office/powerpoint/2010/main" val="21732627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1E4167-9EE0-9FF5-7B2E-4D5A10967C67}"/>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2C4F3823-192F-714B-001B-DF3EAFC01D34}"/>
              </a:ext>
            </a:extLst>
          </p:cNvPr>
          <p:cNvSpPr>
            <a:spLocks noGrp="1"/>
          </p:cNvSpPr>
          <p:nvPr>
            <p:ph type="title"/>
          </p:nvPr>
        </p:nvSpPr>
        <p:spPr/>
        <p:txBody>
          <a:bodyPr/>
          <a:lstStyle/>
          <a:p>
            <a:r>
              <a:rPr kumimoji="1" lang="en-US" altLang="ja-JP" dirty="0"/>
              <a:t>7. </a:t>
            </a:r>
            <a:r>
              <a:rPr kumimoji="1" lang="ja-JP" altLang="en-US" dirty="0"/>
              <a:t>マイルストーン</a:t>
            </a:r>
          </a:p>
        </p:txBody>
      </p:sp>
      <p:sp>
        <p:nvSpPr>
          <p:cNvPr id="3" name="コンテンツ プレースホルダー 2">
            <a:extLst>
              <a:ext uri="{FF2B5EF4-FFF2-40B4-BE49-F238E27FC236}">
                <a16:creationId xmlns:a16="http://schemas.microsoft.com/office/drawing/2014/main" id="{93E490DC-B6A1-55FC-D782-8B6947B975AF}"/>
              </a:ext>
            </a:extLst>
          </p:cNvPr>
          <p:cNvSpPr>
            <a:spLocks noGrp="1"/>
          </p:cNvSpPr>
          <p:nvPr>
            <p:ph idx="1"/>
          </p:nvPr>
        </p:nvSpPr>
        <p:spPr>
          <a:xfrm>
            <a:off x="0" y="625512"/>
            <a:ext cx="12049246" cy="607422"/>
          </a:xfrm>
        </p:spPr>
        <p:txBody>
          <a:bodyPr/>
          <a:lstStyle/>
          <a:p>
            <a:r>
              <a:rPr lang="ja-JP" altLang="en-US" dirty="0">
                <a:highlight>
                  <a:srgbClr val="FFFF00"/>
                </a:highlight>
              </a:rPr>
              <a:t>事業化に向けたマイルストンを設定し、記載してください。</a:t>
            </a:r>
            <a:endParaRPr kumimoji="1" lang="ja-JP" altLang="en-US" dirty="0">
              <a:highlight>
                <a:srgbClr val="FFFF00"/>
              </a:highlight>
            </a:endParaRPr>
          </a:p>
        </p:txBody>
      </p:sp>
      <p:sp>
        <p:nvSpPr>
          <p:cNvPr id="5" name="コンテンツ プレースホルダー 2">
            <a:extLst>
              <a:ext uri="{FF2B5EF4-FFF2-40B4-BE49-F238E27FC236}">
                <a16:creationId xmlns:a16="http://schemas.microsoft.com/office/drawing/2014/main" id="{EF4B6C04-DA91-0D1C-0DA3-9FF516914FB8}"/>
              </a:ext>
            </a:extLst>
          </p:cNvPr>
          <p:cNvSpPr txBox="1">
            <a:spLocks/>
          </p:cNvSpPr>
          <p:nvPr/>
        </p:nvSpPr>
        <p:spPr>
          <a:xfrm>
            <a:off x="0" y="1538401"/>
            <a:ext cx="12192000" cy="518307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en-US" altLang="ja-JP" dirty="0"/>
              <a:t>(1)</a:t>
            </a:r>
            <a:r>
              <a:rPr lang="ja-JP" altLang="en-US" dirty="0"/>
              <a:t>顧客候補</a:t>
            </a:r>
            <a:endParaRPr lang="en-US" altLang="ja-JP" dirty="0"/>
          </a:p>
          <a:p>
            <a:pPr marL="0" indent="0">
              <a:buFont typeface="Arial" panose="020B0604020202020204" pitchFamily="34" charset="0"/>
              <a:buNone/>
            </a:pPr>
            <a:r>
              <a:rPr lang="ja-JP" altLang="en-US" sz="2000" dirty="0"/>
              <a:t>○事業開発</a:t>
            </a:r>
          </a:p>
          <a:p>
            <a:pPr marL="0" indent="0">
              <a:buFont typeface="Arial" panose="020B0604020202020204" pitchFamily="34" charset="0"/>
              <a:buNone/>
            </a:pPr>
            <a:r>
              <a:rPr lang="ja-JP" altLang="en-US" sz="2000" dirty="0"/>
              <a:t>マイルストン：</a:t>
            </a:r>
          </a:p>
          <a:p>
            <a:pPr marL="0" indent="0">
              <a:buFont typeface="Arial" panose="020B0604020202020204" pitchFamily="34" charset="0"/>
              <a:buNone/>
            </a:pPr>
            <a:r>
              <a:rPr lang="ja-JP" altLang="en-US" sz="2000" dirty="0"/>
              <a:t>実施内容：</a:t>
            </a:r>
          </a:p>
          <a:p>
            <a:pPr marL="0" indent="0">
              <a:buFont typeface="Arial" panose="020B0604020202020204" pitchFamily="34" charset="0"/>
              <a:buNone/>
            </a:pPr>
            <a:endParaRPr lang="ja-JP" altLang="en-US" sz="2000" dirty="0"/>
          </a:p>
          <a:p>
            <a:pPr marL="0" indent="0">
              <a:buFont typeface="Arial" panose="020B0604020202020204" pitchFamily="34" charset="0"/>
              <a:buNone/>
            </a:pPr>
            <a:r>
              <a:rPr lang="ja-JP" altLang="en-US" sz="2000" dirty="0"/>
              <a:t>○研究開発</a:t>
            </a:r>
          </a:p>
          <a:p>
            <a:pPr marL="0" indent="0">
              <a:buFont typeface="Arial" panose="020B0604020202020204" pitchFamily="34" charset="0"/>
              <a:buNone/>
            </a:pPr>
            <a:r>
              <a:rPr lang="ja-JP" altLang="en-US" sz="2000" dirty="0"/>
              <a:t>マイルストン：</a:t>
            </a:r>
          </a:p>
          <a:p>
            <a:pPr marL="0" indent="0">
              <a:buFont typeface="Arial" panose="020B0604020202020204" pitchFamily="34" charset="0"/>
              <a:buNone/>
            </a:pPr>
            <a:r>
              <a:rPr lang="ja-JP" altLang="en-US" sz="2000" dirty="0"/>
              <a:t>実施内容</a:t>
            </a:r>
          </a:p>
          <a:p>
            <a:pPr marL="0" indent="0">
              <a:buFont typeface="Arial" panose="020B0604020202020204" pitchFamily="34" charset="0"/>
              <a:buNone/>
            </a:pPr>
            <a:endParaRPr lang="ja-JP" altLang="en-US" sz="2000" dirty="0"/>
          </a:p>
          <a:p>
            <a:pPr marL="0" indent="0">
              <a:buFont typeface="Arial" panose="020B0604020202020204" pitchFamily="34" charset="0"/>
              <a:buNone/>
            </a:pPr>
            <a:r>
              <a:rPr lang="en-US" altLang="ja-JP" sz="2000" dirty="0"/>
              <a:t>※</a:t>
            </a:r>
            <a:r>
              <a:rPr lang="ja-JP" altLang="en-US" sz="2000" dirty="0"/>
              <a:t>マイルストンは、事業化に向けて解決が必要、もしくは、リスクマネー調達に向けて優先的に実施すべき事業開発および研究開発の実施項目毎にその内容、規模（研究開発費、実施期間、担当者など）を記載してください。複数ある場合、箇条書きで分けて記載してください。</a:t>
            </a:r>
          </a:p>
          <a:p>
            <a:pPr marL="0" indent="0">
              <a:buFont typeface="Arial" panose="020B0604020202020204" pitchFamily="34" charset="0"/>
              <a:buNone/>
            </a:pPr>
            <a:endParaRPr lang="ja-JP" altLang="en-US" sz="2000" dirty="0"/>
          </a:p>
        </p:txBody>
      </p:sp>
      <p:sp>
        <p:nvSpPr>
          <p:cNvPr id="7" name="正方形/長方形 6">
            <a:extLst>
              <a:ext uri="{FF2B5EF4-FFF2-40B4-BE49-F238E27FC236}">
                <a16:creationId xmlns:a16="http://schemas.microsoft.com/office/drawing/2014/main" id="{FC51857E-3EB8-50FD-A4A4-99803E8AF242}"/>
              </a:ext>
            </a:extLst>
          </p:cNvPr>
          <p:cNvSpPr/>
          <p:nvPr/>
        </p:nvSpPr>
        <p:spPr>
          <a:xfrm>
            <a:off x="121972" y="1089527"/>
            <a:ext cx="1976991" cy="448874"/>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latin typeface="Meiryo UI" panose="020B0604030504040204" pitchFamily="50" charset="-128"/>
                <a:ea typeface="Meiryo UI" panose="020B0604030504040204" pitchFamily="50" charset="-128"/>
              </a:rPr>
              <a:t>記載例</a:t>
            </a:r>
          </a:p>
        </p:txBody>
      </p:sp>
    </p:spTree>
    <p:extLst>
      <p:ext uri="{BB962C8B-B14F-4D97-AF65-F5344CB8AC3E}">
        <p14:creationId xmlns:p14="http://schemas.microsoft.com/office/powerpoint/2010/main" val="62135566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txDef>
      <a:spPr>
        <a:noFill/>
      </a:spPr>
      <a:bodyPr wrap="square">
        <a:spAutoFit/>
      </a:bodyPr>
      <a:lstStyle>
        <a:defPPr algn="l">
          <a:defRPr sz="1800" dirty="0">
            <a:latin typeface="Meiryo UI" panose="020B0604030504040204" pitchFamily="50" charset="-128"/>
            <a:ea typeface="Meiryo UI" panose="020B0604030504040204" pitchFamily="50" charset="-128"/>
            <a:cs typeface="Arial"/>
            <a:sym typeface="Arial"/>
          </a:defRPr>
        </a:defPPr>
      </a:lstStyle>
    </a:tx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164</TotalTime>
  <Words>1505</Words>
  <Application>Microsoft Office PowerPoint</Application>
  <PresentationFormat>ワイド画面</PresentationFormat>
  <Paragraphs>105</Paragraphs>
  <Slides>12</Slides>
  <Notes>1</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12</vt:i4>
      </vt:variant>
    </vt:vector>
  </HeadingPairs>
  <TitlesOfParts>
    <vt:vector size="15" baseType="lpstr">
      <vt:lpstr>Meiryo UI</vt:lpstr>
      <vt:lpstr>Arial</vt:lpstr>
      <vt:lpstr>Office テーマ</vt:lpstr>
      <vt:lpstr>ビジネスプランコンテスト予選会について</vt:lpstr>
      <vt:lpstr>2025年9月30日 富山大学ビジネスプランコンテスト予選会 発表資料</vt:lpstr>
      <vt:lpstr>1. 課題</vt:lpstr>
      <vt:lpstr>2. 解決策</vt:lpstr>
      <vt:lpstr>3. 技術・知財</vt:lpstr>
      <vt:lpstr>4. 市場規模</vt:lpstr>
      <vt:lpstr>5. 競合比較</vt:lpstr>
      <vt:lpstr>6. ビジネスモデル</vt:lpstr>
      <vt:lpstr>7. マイルストーン</vt:lpstr>
      <vt:lpstr>8. チーム</vt:lpstr>
      <vt:lpstr>9. 実績</vt:lpstr>
      <vt:lpstr>10. 審査員へのメッセージ</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田中 竜葵</dc:creator>
  <cp:lastModifiedBy>ONISHI Masashi</cp:lastModifiedBy>
  <cp:revision>12</cp:revision>
  <dcterms:created xsi:type="dcterms:W3CDTF">2025-08-25T04:41:29Z</dcterms:created>
  <dcterms:modified xsi:type="dcterms:W3CDTF">2025-08-26T04:18:29Z</dcterms:modified>
</cp:coreProperties>
</file>